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75" r:id="rId3"/>
    <p:sldId id="279" r:id="rId4"/>
    <p:sldId id="277" r:id="rId5"/>
    <p:sldId id="278" r:id="rId6"/>
    <p:sldId id="276" r:id="rId7"/>
    <p:sldId id="257" r:id="rId8"/>
    <p:sldId id="258" r:id="rId9"/>
    <p:sldId id="259" r:id="rId10"/>
    <p:sldId id="260" r:id="rId11"/>
    <p:sldId id="261" r:id="rId12"/>
    <p:sldId id="262" r:id="rId13"/>
    <p:sldId id="263" r:id="rId14"/>
    <p:sldId id="264" r:id="rId15"/>
    <p:sldId id="265" r:id="rId16"/>
    <p:sldId id="266" r:id="rId17"/>
    <p:sldId id="274" r:id="rId18"/>
    <p:sldId id="270" r:id="rId19"/>
    <p:sldId id="267" r:id="rId20"/>
    <p:sldId id="268" r:id="rId21"/>
    <p:sldId id="269"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tadher Abdulkareem" userId="91280037031cbcd1" providerId="LiveId" clId="{CF0E53B4-4E5F-447D-907C-F662F0E54065}"/>
    <pc:docChg chg="custSel addSld modSld">
      <pc:chgData name="Muntadher Abdulkareem" userId="91280037031cbcd1" providerId="LiveId" clId="{CF0E53B4-4E5F-447D-907C-F662F0E54065}" dt="2023-11-16T05:42:14.243" v="492" actId="14100"/>
      <pc:docMkLst>
        <pc:docMk/>
      </pc:docMkLst>
      <pc:sldChg chg="delSp modSp new mod">
        <pc:chgData name="Muntadher Abdulkareem" userId="91280037031cbcd1" providerId="LiveId" clId="{CF0E53B4-4E5F-447D-907C-F662F0E54065}" dt="2023-11-16T05:22:01.125" v="10" actId="2711"/>
        <pc:sldMkLst>
          <pc:docMk/>
          <pc:sldMk cId="457194553" sldId="276"/>
        </pc:sldMkLst>
        <pc:spChg chg="del">
          <ac:chgData name="Muntadher Abdulkareem" userId="91280037031cbcd1" providerId="LiveId" clId="{CF0E53B4-4E5F-447D-907C-F662F0E54065}" dt="2023-11-16T05:20:34.105" v="1" actId="478"/>
          <ac:spMkLst>
            <pc:docMk/>
            <pc:sldMk cId="457194553" sldId="276"/>
            <ac:spMk id="2" creationId="{615440E1-D4E6-D924-E499-62E24B974FAB}"/>
          </ac:spMkLst>
        </pc:spChg>
        <pc:spChg chg="mod">
          <ac:chgData name="Muntadher Abdulkareem" userId="91280037031cbcd1" providerId="LiveId" clId="{CF0E53B4-4E5F-447D-907C-F662F0E54065}" dt="2023-11-16T05:22:01.125" v="10" actId="2711"/>
          <ac:spMkLst>
            <pc:docMk/>
            <pc:sldMk cId="457194553" sldId="276"/>
            <ac:spMk id="3" creationId="{36989C59-3AFE-CC08-A927-B5AC793064B9}"/>
          </ac:spMkLst>
        </pc:spChg>
      </pc:sldChg>
      <pc:sldChg chg="delSp modSp new mod">
        <pc:chgData name="Muntadher Abdulkareem" userId="91280037031cbcd1" providerId="LiveId" clId="{CF0E53B4-4E5F-447D-907C-F662F0E54065}" dt="2023-11-16T05:41:55.193" v="489" actId="27636"/>
        <pc:sldMkLst>
          <pc:docMk/>
          <pc:sldMk cId="3918531126" sldId="277"/>
        </pc:sldMkLst>
        <pc:spChg chg="del">
          <ac:chgData name="Muntadher Abdulkareem" userId="91280037031cbcd1" providerId="LiveId" clId="{CF0E53B4-4E5F-447D-907C-F662F0E54065}" dt="2023-11-16T05:41:30.537" v="483" actId="478"/>
          <ac:spMkLst>
            <pc:docMk/>
            <pc:sldMk cId="3918531126" sldId="277"/>
            <ac:spMk id="2" creationId="{EEC32645-74D7-FA5C-8FBB-AC1CA62338D7}"/>
          </ac:spMkLst>
        </pc:spChg>
        <pc:spChg chg="mod">
          <ac:chgData name="Muntadher Abdulkareem" userId="91280037031cbcd1" providerId="LiveId" clId="{CF0E53B4-4E5F-447D-907C-F662F0E54065}" dt="2023-11-16T05:41:55.193" v="489" actId="27636"/>
          <ac:spMkLst>
            <pc:docMk/>
            <pc:sldMk cId="3918531126" sldId="277"/>
            <ac:spMk id="3" creationId="{0168B03A-6AE0-79B3-7E81-C36FCDCCBE4A}"/>
          </ac:spMkLst>
        </pc:spChg>
      </pc:sldChg>
      <pc:sldChg chg="delSp modSp new mod">
        <pc:chgData name="Muntadher Abdulkareem" userId="91280037031cbcd1" providerId="LiveId" clId="{CF0E53B4-4E5F-447D-907C-F662F0E54065}" dt="2023-11-16T05:42:14.243" v="492" actId="14100"/>
        <pc:sldMkLst>
          <pc:docMk/>
          <pc:sldMk cId="3013469434" sldId="278"/>
        </pc:sldMkLst>
        <pc:spChg chg="del">
          <ac:chgData name="Muntadher Abdulkareem" userId="91280037031cbcd1" providerId="LiveId" clId="{CF0E53B4-4E5F-447D-907C-F662F0E54065}" dt="2023-11-16T05:42:10.926" v="491" actId="478"/>
          <ac:spMkLst>
            <pc:docMk/>
            <pc:sldMk cId="3013469434" sldId="278"/>
            <ac:spMk id="2" creationId="{70F62502-93E5-5F47-D84D-C210C75CD17F}"/>
          </ac:spMkLst>
        </pc:spChg>
        <pc:spChg chg="mod">
          <ac:chgData name="Muntadher Abdulkareem" userId="91280037031cbcd1" providerId="LiveId" clId="{CF0E53B4-4E5F-447D-907C-F662F0E54065}" dt="2023-11-16T05:42:14.243" v="492" actId="14100"/>
          <ac:spMkLst>
            <pc:docMk/>
            <pc:sldMk cId="3013469434" sldId="278"/>
            <ac:spMk id="3" creationId="{5E325742-7A6D-C366-33A2-01C1BA74D04E}"/>
          </ac:spMkLst>
        </pc:spChg>
      </pc:sldChg>
      <pc:sldChg chg="delSp modSp new mod">
        <pc:chgData name="Muntadher Abdulkareem" userId="91280037031cbcd1" providerId="LiveId" clId="{CF0E53B4-4E5F-447D-907C-F662F0E54065}" dt="2023-11-16T05:42:01.453" v="490" actId="14100"/>
        <pc:sldMkLst>
          <pc:docMk/>
          <pc:sldMk cId="1146005702" sldId="279"/>
        </pc:sldMkLst>
        <pc:spChg chg="del">
          <ac:chgData name="Muntadher Abdulkareem" userId="91280037031cbcd1" providerId="LiveId" clId="{CF0E53B4-4E5F-447D-907C-F662F0E54065}" dt="2023-11-16T05:41:22.797" v="482" actId="478"/>
          <ac:spMkLst>
            <pc:docMk/>
            <pc:sldMk cId="1146005702" sldId="279"/>
            <ac:spMk id="2" creationId="{50680AAC-868E-86EB-2318-83882EF57837}"/>
          </ac:spMkLst>
        </pc:spChg>
        <pc:spChg chg="mod">
          <ac:chgData name="Muntadher Abdulkareem" userId="91280037031cbcd1" providerId="LiveId" clId="{CF0E53B4-4E5F-447D-907C-F662F0E54065}" dt="2023-11-16T05:42:01.453" v="490" actId="14100"/>
          <ac:spMkLst>
            <pc:docMk/>
            <pc:sldMk cId="1146005702" sldId="279"/>
            <ac:spMk id="3" creationId="{FDD3DC53-EFF8-AEB9-4D19-FA5F08CFB25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687749-7841-4C69-A224-52077301D030}" type="datetimeFigureOut">
              <a:rPr lang="en-US" smtClean="0"/>
              <a:t>11/16/2023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919419-C0F2-4F51-80E3-D0AEF9E77C5F}" type="slidenum">
              <a:rPr lang="en-US" smtClean="0"/>
              <a:t>‹#›</a:t>
            </a:fld>
            <a:endParaRPr lang="en-US"/>
          </a:p>
        </p:txBody>
      </p:sp>
    </p:spTree>
    <p:extLst>
      <p:ext uri="{BB962C8B-B14F-4D97-AF65-F5344CB8AC3E}">
        <p14:creationId xmlns:p14="http://schemas.microsoft.com/office/powerpoint/2010/main" val="3323152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919419-C0F2-4F51-80E3-D0AEF9E77C5F}" type="slidenum">
              <a:rPr lang="en-US" smtClean="0"/>
              <a:t>9</a:t>
            </a:fld>
            <a:endParaRPr lang="en-US"/>
          </a:p>
        </p:txBody>
      </p:sp>
    </p:spTree>
    <p:extLst>
      <p:ext uri="{BB962C8B-B14F-4D97-AF65-F5344CB8AC3E}">
        <p14:creationId xmlns:p14="http://schemas.microsoft.com/office/powerpoint/2010/main" val="1144864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919419-C0F2-4F51-80E3-D0AEF9E77C5F}" type="slidenum">
              <a:rPr lang="en-US" smtClean="0"/>
              <a:t>16</a:t>
            </a:fld>
            <a:endParaRPr lang="en-US"/>
          </a:p>
        </p:txBody>
      </p:sp>
    </p:spTree>
    <p:extLst>
      <p:ext uri="{BB962C8B-B14F-4D97-AF65-F5344CB8AC3E}">
        <p14:creationId xmlns:p14="http://schemas.microsoft.com/office/powerpoint/2010/main" val="3987291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919419-C0F2-4F51-80E3-D0AEF9E77C5F}" type="slidenum">
              <a:rPr lang="en-US" smtClean="0"/>
              <a:t>18</a:t>
            </a:fld>
            <a:endParaRPr lang="en-US"/>
          </a:p>
        </p:txBody>
      </p:sp>
    </p:spTree>
    <p:extLst>
      <p:ext uri="{BB962C8B-B14F-4D97-AF65-F5344CB8AC3E}">
        <p14:creationId xmlns:p14="http://schemas.microsoft.com/office/powerpoint/2010/main" val="1135280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3F39441-3911-4A28-ABD9-42B1228D3E7B}"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AC345-12F0-4C41-92C4-8496E53C740F}" type="slidenum">
              <a:rPr lang="en-US" smtClean="0"/>
              <a:t>‹#›</a:t>
            </a:fld>
            <a:endParaRPr lang="en-US"/>
          </a:p>
        </p:txBody>
      </p:sp>
    </p:spTree>
    <p:extLst>
      <p:ext uri="{BB962C8B-B14F-4D97-AF65-F5344CB8AC3E}">
        <p14:creationId xmlns:p14="http://schemas.microsoft.com/office/powerpoint/2010/main" val="2809837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F39441-3911-4A28-ABD9-42B1228D3E7B}"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AC345-12F0-4C41-92C4-8496E53C740F}" type="slidenum">
              <a:rPr lang="en-US" smtClean="0"/>
              <a:t>‹#›</a:t>
            </a:fld>
            <a:endParaRPr lang="en-US"/>
          </a:p>
        </p:txBody>
      </p:sp>
    </p:spTree>
    <p:extLst>
      <p:ext uri="{BB962C8B-B14F-4D97-AF65-F5344CB8AC3E}">
        <p14:creationId xmlns:p14="http://schemas.microsoft.com/office/powerpoint/2010/main" val="1378820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F39441-3911-4A28-ABD9-42B1228D3E7B}"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AC345-12F0-4C41-92C4-8496E53C740F}" type="slidenum">
              <a:rPr lang="en-US" smtClean="0"/>
              <a:t>‹#›</a:t>
            </a:fld>
            <a:endParaRPr lang="en-US"/>
          </a:p>
        </p:txBody>
      </p:sp>
    </p:spTree>
    <p:extLst>
      <p:ext uri="{BB962C8B-B14F-4D97-AF65-F5344CB8AC3E}">
        <p14:creationId xmlns:p14="http://schemas.microsoft.com/office/powerpoint/2010/main" val="708771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F39441-3911-4A28-ABD9-42B1228D3E7B}"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AC345-12F0-4C41-92C4-8496E53C740F}" type="slidenum">
              <a:rPr lang="en-US" smtClean="0"/>
              <a:t>‹#›</a:t>
            </a:fld>
            <a:endParaRPr lang="en-US"/>
          </a:p>
        </p:txBody>
      </p:sp>
    </p:spTree>
    <p:extLst>
      <p:ext uri="{BB962C8B-B14F-4D97-AF65-F5344CB8AC3E}">
        <p14:creationId xmlns:p14="http://schemas.microsoft.com/office/powerpoint/2010/main" val="203062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F39441-3911-4A28-ABD9-42B1228D3E7B}" type="datetimeFigureOut">
              <a:rPr lang="en-US" smtClean="0"/>
              <a:t>11/16/2023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BAC345-12F0-4C41-92C4-8496E53C740F}" type="slidenum">
              <a:rPr lang="en-US" smtClean="0"/>
              <a:t>‹#›</a:t>
            </a:fld>
            <a:endParaRPr lang="en-US"/>
          </a:p>
        </p:txBody>
      </p:sp>
    </p:spTree>
    <p:extLst>
      <p:ext uri="{BB962C8B-B14F-4D97-AF65-F5344CB8AC3E}">
        <p14:creationId xmlns:p14="http://schemas.microsoft.com/office/powerpoint/2010/main" val="4133779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F39441-3911-4A28-ABD9-42B1228D3E7B}"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BAC345-12F0-4C41-92C4-8496E53C740F}" type="slidenum">
              <a:rPr lang="en-US" smtClean="0"/>
              <a:t>‹#›</a:t>
            </a:fld>
            <a:endParaRPr lang="en-US"/>
          </a:p>
        </p:txBody>
      </p:sp>
    </p:spTree>
    <p:extLst>
      <p:ext uri="{BB962C8B-B14F-4D97-AF65-F5344CB8AC3E}">
        <p14:creationId xmlns:p14="http://schemas.microsoft.com/office/powerpoint/2010/main" val="1513120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F39441-3911-4A28-ABD9-42B1228D3E7B}" type="datetimeFigureOut">
              <a:rPr lang="en-US" smtClean="0"/>
              <a:t>11/16/2023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BAC345-12F0-4C41-92C4-8496E53C740F}" type="slidenum">
              <a:rPr lang="en-US" smtClean="0"/>
              <a:t>‹#›</a:t>
            </a:fld>
            <a:endParaRPr lang="en-US"/>
          </a:p>
        </p:txBody>
      </p:sp>
    </p:spTree>
    <p:extLst>
      <p:ext uri="{BB962C8B-B14F-4D97-AF65-F5344CB8AC3E}">
        <p14:creationId xmlns:p14="http://schemas.microsoft.com/office/powerpoint/2010/main" val="1899436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F39441-3911-4A28-ABD9-42B1228D3E7B}" type="datetimeFigureOut">
              <a:rPr lang="en-US" smtClean="0"/>
              <a:t>11/16/2023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BAC345-12F0-4C41-92C4-8496E53C740F}" type="slidenum">
              <a:rPr lang="en-US" smtClean="0"/>
              <a:t>‹#›</a:t>
            </a:fld>
            <a:endParaRPr lang="en-US"/>
          </a:p>
        </p:txBody>
      </p:sp>
    </p:spTree>
    <p:extLst>
      <p:ext uri="{BB962C8B-B14F-4D97-AF65-F5344CB8AC3E}">
        <p14:creationId xmlns:p14="http://schemas.microsoft.com/office/powerpoint/2010/main" val="3936072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F39441-3911-4A28-ABD9-42B1228D3E7B}" type="datetimeFigureOut">
              <a:rPr lang="en-US" smtClean="0"/>
              <a:t>11/16/2023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BAC345-12F0-4C41-92C4-8496E53C740F}" type="slidenum">
              <a:rPr lang="en-US" smtClean="0"/>
              <a:t>‹#›</a:t>
            </a:fld>
            <a:endParaRPr lang="en-US"/>
          </a:p>
        </p:txBody>
      </p:sp>
    </p:spTree>
    <p:extLst>
      <p:ext uri="{BB962C8B-B14F-4D97-AF65-F5344CB8AC3E}">
        <p14:creationId xmlns:p14="http://schemas.microsoft.com/office/powerpoint/2010/main" val="2393236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F39441-3911-4A28-ABD9-42B1228D3E7B}"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BAC345-12F0-4C41-92C4-8496E53C740F}" type="slidenum">
              <a:rPr lang="en-US" smtClean="0"/>
              <a:t>‹#›</a:t>
            </a:fld>
            <a:endParaRPr lang="en-US"/>
          </a:p>
        </p:txBody>
      </p:sp>
    </p:spTree>
    <p:extLst>
      <p:ext uri="{BB962C8B-B14F-4D97-AF65-F5344CB8AC3E}">
        <p14:creationId xmlns:p14="http://schemas.microsoft.com/office/powerpoint/2010/main" val="30734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F39441-3911-4A28-ABD9-42B1228D3E7B}" type="datetimeFigureOut">
              <a:rPr lang="en-US" smtClean="0"/>
              <a:t>11/16/2023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BAC345-12F0-4C41-92C4-8496E53C740F}" type="slidenum">
              <a:rPr lang="en-US" smtClean="0"/>
              <a:t>‹#›</a:t>
            </a:fld>
            <a:endParaRPr lang="en-US"/>
          </a:p>
        </p:txBody>
      </p:sp>
    </p:spTree>
    <p:extLst>
      <p:ext uri="{BB962C8B-B14F-4D97-AF65-F5344CB8AC3E}">
        <p14:creationId xmlns:p14="http://schemas.microsoft.com/office/powerpoint/2010/main" val="3212653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F39441-3911-4A28-ABD9-42B1228D3E7B}" type="datetimeFigureOut">
              <a:rPr lang="en-US" smtClean="0"/>
              <a:t>11/16/2023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BAC345-12F0-4C41-92C4-8496E53C740F}" type="slidenum">
              <a:rPr lang="en-US" smtClean="0"/>
              <a:t>‹#›</a:t>
            </a:fld>
            <a:endParaRPr lang="en-US"/>
          </a:p>
        </p:txBody>
      </p:sp>
    </p:spTree>
    <p:extLst>
      <p:ext uri="{BB962C8B-B14F-4D97-AF65-F5344CB8AC3E}">
        <p14:creationId xmlns:p14="http://schemas.microsoft.com/office/powerpoint/2010/main" val="55382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lvl="0">
              <a:spcBef>
                <a:spcPts val="0"/>
              </a:spcBef>
            </a:pPr>
            <a:r>
              <a:rPr lang="en-US" sz="3600" b="1" dirty="0">
                <a:ln w="22225">
                  <a:solidFill>
                    <a:srgbClr val="ED7D31"/>
                  </a:solidFill>
                  <a:prstDash val="solid"/>
                </a:ln>
                <a:solidFill>
                  <a:srgbClr val="ED7D31">
                    <a:lumMod val="40000"/>
                    <a:lumOff val="60000"/>
                  </a:srgbClr>
                </a:solidFill>
                <a:ea typeface="+mn-ea"/>
                <a:cs typeface="+mn-cs"/>
              </a:rPr>
              <a:t>Irritable bowel syndrome(IBS) </a:t>
            </a:r>
            <a:endParaRPr lang="en-US" sz="3600" dirty="0"/>
          </a:p>
        </p:txBody>
      </p:sp>
    </p:spTree>
    <p:extLst>
      <p:ext uri="{BB962C8B-B14F-4D97-AF65-F5344CB8AC3E}">
        <p14:creationId xmlns:p14="http://schemas.microsoft.com/office/powerpoint/2010/main" val="1577823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1"/>
          </a:xfrm>
        </p:spPr>
        <p:txBody>
          <a:bodyPr/>
          <a:lstStyle/>
          <a:p>
            <a:endParaRPr lang="en-US" dirty="0"/>
          </a:p>
        </p:txBody>
      </p:sp>
      <p:sp>
        <p:nvSpPr>
          <p:cNvPr id="3" name="Content Placeholder 2"/>
          <p:cNvSpPr>
            <a:spLocks noGrp="1"/>
          </p:cNvSpPr>
          <p:nvPr>
            <p:ph idx="1"/>
          </p:nvPr>
        </p:nvSpPr>
        <p:spPr>
          <a:xfrm>
            <a:off x="0" y="990601"/>
            <a:ext cx="9144000" cy="5867399"/>
          </a:xfrm>
        </p:spPr>
        <p:txBody>
          <a:bodyPr>
            <a:normAutofit/>
          </a:bodyPr>
          <a:lstStyle/>
          <a:p>
            <a:pPr marL="0" indent="0">
              <a:buNone/>
            </a:pPr>
            <a:endParaRPr lang="en-US" sz="2000" b="1" dirty="0"/>
          </a:p>
          <a:p>
            <a:pPr>
              <a:buFont typeface="Wingdings" panose="05000000000000000000" pitchFamily="2" charset="2"/>
              <a:buChar char="Ø"/>
            </a:pPr>
            <a:r>
              <a:rPr lang="en-US" sz="1800" b="1" dirty="0"/>
              <a:t>Both quantitative and qualitative alterations in intestinal bacterial microbiota (</a:t>
            </a:r>
            <a:r>
              <a:rPr lang="en-US" sz="1800" b="1" dirty="0">
                <a:solidFill>
                  <a:srgbClr val="FF0000"/>
                </a:solidFill>
              </a:rPr>
              <a:t>gut dysbiosis</a:t>
            </a:r>
            <a:r>
              <a:rPr lang="en-US" sz="1800" b="1" dirty="0"/>
              <a:t> )have been reported, this is supported by the development of symptoms in patients with SIBO and the response to nonabsorpable antibiotic( Refaximin).</a:t>
            </a:r>
          </a:p>
          <a:p>
            <a:pPr>
              <a:buFont typeface="Wingdings" panose="05000000000000000000" pitchFamily="2" charset="2"/>
              <a:buChar char="Ø"/>
            </a:pPr>
            <a:endParaRPr lang="en-US" sz="1800" b="1" dirty="0"/>
          </a:p>
          <a:p>
            <a:pPr>
              <a:buFont typeface="Wingdings" panose="05000000000000000000" pitchFamily="2" charset="2"/>
              <a:buChar char="Ø"/>
            </a:pPr>
            <a:r>
              <a:rPr lang="en-US" sz="1800" b="1" dirty="0"/>
              <a:t>Dietary factors are also important. Some patients have chemical food intolerances (not allergy) to poorly absorbed, short-chain carbohydrates (</a:t>
            </a:r>
            <a:r>
              <a:rPr lang="en-US" sz="1800" b="1" dirty="0">
                <a:solidFill>
                  <a:srgbClr val="FF0000"/>
                </a:solidFill>
              </a:rPr>
              <a:t>lactose, fructose and sorbitol, among others</a:t>
            </a:r>
            <a:r>
              <a:rPr lang="en-US" sz="1800" b="1" dirty="0"/>
              <a:t>), collectively known as </a:t>
            </a:r>
            <a:r>
              <a:rPr lang="en-US" sz="1800" b="1" dirty="0">
                <a:solidFill>
                  <a:srgbClr val="FF0000"/>
                </a:solidFill>
              </a:rPr>
              <a:t>FODMAPs</a:t>
            </a:r>
            <a:r>
              <a:rPr lang="en-US" sz="1800" b="1" dirty="0"/>
              <a:t> (fermentable oligo-, di- and monosaccharides, and polyols.</a:t>
            </a:r>
          </a:p>
          <a:p>
            <a:pPr>
              <a:buFont typeface="Wingdings" panose="05000000000000000000" pitchFamily="2" charset="2"/>
              <a:buChar char="Ø"/>
            </a:pPr>
            <a:endParaRPr lang="en-US" sz="1800" b="1" dirty="0"/>
          </a:p>
          <a:p>
            <a:pPr>
              <a:buFont typeface="Wingdings" panose="05000000000000000000" pitchFamily="2" charset="2"/>
              <a:buChar char="Ø"/>
            </a:pPr>
            <a:r>
              <a:rPr lang="en-US" sz="1800" b="1" dirty="0"/>
              <a:t>Non-coeliac gluten sensitivity (negative coeliac serology and normal duodenal biopsies) seems to be present in some IBS patients.</a:t>
            </a:r>
          </a:p>
          <a:p>
            <a:pPr>
              <a:buFont typeface="Wingdings" panose="05000000000000000000" pitchFamily="2" charset="2"/>
              <a:buChar char="Ø"/>
            </a:pPr>
            <a:endParaRPr lang="en-US" sz="1800" b="1" dirty="0"/>
          </a:p>
          <a:p>
            <a:pPr>
              <a:buFont typeface="Wingdings" panose="05000000000000000000" pitchFamily="2" charset="2"/>
              <a:buChar char="Ø"/>
            </a:pPr>
            <a:r>
              <a:rPr lang="en-US" sz="1800" b="1" dirty="0"/>
              <a:t> intolerant of chemicals such as </a:t>
            </a:r>
            <a:r>
              <a:rPr lang="en-US" sz="1800" b="1" dirty="0">
                <a:solidFill>
                  <a:srgbClr val="FF0000"/>
                </a:solidFill>
              </a:rPr>
              <a:t>salicylates</a:t>
            </a:r>
            <a:r>
              <a:rPr lang="en-US" sz="1800" b="1" dirty="0"/>
              <a:t> or </a:t>
            </a:r>
            <a:r>
              <a:rPr lang="en-US" sz="1800" b="1" dirty="0">
                <a:solidFill>
                  <a:srgbClr val="FF0000"/>
                </a:solidFill>
              </a:rPr>
              <a:t>benzoates</a:t>
            </a:r>
            <a:r>
              <a:rPr lang="en-US" sz="1800" b="1" dirty="0"/>
              <a:t>, found in certain foods.</a:t>
            </a:r>
          </a:p>
          <a:p>
            <a:pPr>
              <a:buFont typeface="Wingdings" panose="05000000000000000000" pitchFamily="2" charset="2"/>
              <a:buChar char="Ø"/>
            </a:pPr>
            <a:endParaRPr lang="en-US" sz="1800" b="1" dirty="0"/>
          </a:p>
          <a:p>
            <a:pPr>
              <a:buFont typeface="Wingdings" panose="05000000000000000000" pitchFamily="2" charset="2"/>
              <a:buChar char="Ø"/>
            </a:pPr>
            <a:endParaRPr lang="en-US" sz="1800" b="1" dirty="0"/>
          </a:p>
        </p:txBody>
      </p:sp>
      <p:sp>
        <p:nvSpPr>
          <p:cNvPr id="4" name="Title 1"/>
          <p:cNvSpPr txBox="1">
            <a:spLocks/>
          </p:cNvSpPr>
          <p:nvPr/>
        </p:nvSpPr>
        <p:spPr>
          <a:xfrm>
            <a:off x="0" y="1"/>
            <a:ext cx="9144000" cy="990600"/>
          </a:xfrm>
          <a:prstGeom prst="rect">
            <a:avLst/>
          </a:prstGeom>
          <a:solidFill>
            <a:srgbClr val="5B9B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defRPr/>
            </a:pPr>
            <a:r>
              <a:rPr lang="en-US" sz="3200" b="1" dirty="0">
                <a:solidFill>
                  <a:srgbClr val="FF0000"/>
                </a:solidFill>
                <a:latin typeface="Calibri Light"/>
              </a:rPr>
              <a:t>3. Luminal factors</a:t>
            </a:r>
            <a:endParaRPr kumimoji="0" lang="en-US" sz="3200" b="1" i="0" u="none" strike="noStrike" kern="1200" cap="none" spc="0" normalizeH="0" baseline="0" noProof="0" dirty="0">
              <a:ln>
                <a:noFill/>
              </a:ln>
              <a:solidFill>
                <a:srgbClr val="FF0000"/>
              </a:solidFill>
              <a:effectLst/>
              <a:uLnTx/>
              <a:uFillTx/>
              <a:latin typeface="Calibri Light"/>
            </a:endParaRPr>
          </a:p>
        </p:txBody>
      </p:sp>
    </p:spTree>
    <p:extLst>
      <p:ext uri="{BB962C8B-B14F-4D97-AF65-F5344CB8AC3E}">
        <p14:creationId xmlns:p14="http://schemas.microsoft.com/office/powerpoint/2010/main" val="1954685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lstStyle/>
          <a:p>
            <a:endParaRPr lang="en-US" dirty="0"/>
          </a:p>
        </p:txBody>
      </p:sp>
      <p:sp>
        <p:nvSpPr>
          <p:cNvPr id="3" name="Content Placeholder 2"/>
          <p:cNvSpPr>
            <a:spLocks noGrp="1"/>
          </p:cNvSpPr>
          <p:nvPr>
            <p:ph idx="1"/>
          </p:nvPr>
        </p:nvSpPr>
        <p:spPr>
          <a:xfrm>
            <a:off x="0" y="1143000"/>
            <a:ext cx="9144000" cy="5715000"/>
          </a:xfrm>
        </p:spPr>
        <p:txBody>
          <a:bodyPr>
            <a:normAutofit/>
          </a:bodyPr>
          <a:lstStyle/>
          <a:p>
            <a:pPr marL="0" indent="0">
              <a:buNone/>
            </a:pPr>
            <a:r>
              <a:rPr lang="en-US" sz="2000" b="1" dirty="0"/>
              <a:t>The cardinal feature of IBS is the </a:t>
            </a:r>
            <a:r>
              <a:rPr lang="en-US" sz="2000" b="1" dirty="0">
                <a:solidFill>
                  <a:srgbClr val="FF0000"/>
                </a:solidFill>
              </a:rPr>
              <a:t>recurrent abdominal discomfort, that is :</a:t>
            </a:r>
          </a:p>
          <a:p>
            <a:pPr marL="0" indent="0">
              <a:buNone/>
            </a:pPr>
            <a:endParaRPr lang="en-US" sz="2000" b="1" dirty="0">
              <a:solidFill>
                <a:srgbClr val="FF0000"/>
              </a:solidFill>
            </a:endParaRPr>
          </a:p>
          <a:p>
            <a:r>
              <a:rPr lang="en-US" sz="1800" b="1" dirty="0">
                <a:solidFill>
                  <a:srgbClr val="FF0000"/>
                </a:solidFill>
              </a:rPr>
              <a:t>Colicky or cramping in nature.</a:t>
            </a:r>
          </a:p>
          <a:p>
            <a:r>
              <a:rPr lang="en-US" sz="1800" b="1" dirty="0">
                <a:solidFill>
                  <a:srgbClr val="FF0000"/>
                </a:solidFill>
              </a:rPr>
              <a:t>Felt in the lower abdomen.</a:t>
            </a:r>
          </a:p>
          <a:p>
            <a:r>
              <a:rPr lang="en-US" sz="1800" b="1" dirty="0">
                <a:solidFill>
                  <a:srgbClr val="FF0000"/>
                </a:solidFill>
              </a:rPr>
              <a:t>Relieved by defecation.</a:t>
            </a:r>
          </a:p>
          <a:p>
            <a:endParaRPr lang="en-US" sz="1800" b="1" dirty="0">
              <a:solidFill>
                <a:srgbClr val="FF0000"/>
              </a:solidFill>
            </a:endParaRPr>
          </a:p>
          <a:p>
            <a:pPr>
              <a:buFont typeface="Wingdings" panose="05000000000000000000" pitchFamily="2" charset="2"/>
              <a:buChar char="Ø"/>
            </a:pPr>
            <a:r>
              <a:rPr lang="en-US" sz="1800" b="1" dirty="0">
                <a:solidFill>
                  <a:srgbClr val="FF0000"/>
                </a:solidFill>
              </a:rPr>
              <a:t>Abdominal bloating </a:t>
            </a:r>
            <a:r>
              <a:rPr lang="en-US" sz="1800" b="1" dirty="0"/>
              <a:t>worsens throughout the day; the cause is unknown but it is not due to excessive intestinal gas.</a:t>
            </a:r>
          </a:p>
          <a:p>
            <a:pPr marL="0" indent="0">
              <a:buNone/>
            </a:pPr>
            <a:endParaRPr lang="en-US" sz="1800" b="1" dirty="0"/>
          </a:p>
          <a:p>
            <a:pPr>
              <a:buFont typeface="Wingdings" panose="05000000000000000000" pitchFamily="2" charset="2"/>
              <a:buChar char="Ø"/>
            </a:pPr>
            <a:r>
              <a:rPr lang="en-US" sz="1800" b="1" dirty="0">
                <a:solidFill>
                  <a:srgbClr val="FF0000"/>
                </a:solidFill>
              </a:rPr>
              <a:t>Altered bowel habits :</a:t>
            </a:r>
          </a:p>
          <a:p>
            <a:pPr marL="0" indent="0">
              <a:buNone/>
            </a:pPr>
            <a:endParaRPr lang="en-US" sz="1800" b="1" dirty="0">
              <a:solidFill>
                <a:srgbClr val="FF0000"/>
              </a:solidFill>
            </a:endParaRPr>
          </a:p>
          <a:p>
            <a:pPr>
              <a:buFont typeface="Wingdings" panose="05000000000000000000" pitchFamily="2" charset="2"/>
              <a:buChar char="§"/>
            </a:pPr>
            <a:r>
              <a:rPr lang="en-US" sz="1800" b="1" dirty="0">
                <a:solidFill>
                  <a:srgbClr val="FF0000"/>
                </a:solidFill>
              </a:rPr>
              <a:t>Mostly have alternate between episodes of </a:t>
            </a:r>
            <a:r>
              <a:rPr lang="en-US" sz="1800" b="1" dirty="0">
                <a:solidFill>
                  <a:schemeClr val="tx1">
                    <a:lumMod val="95000"/>
                    <a:lumOff val="5000"/>
                  </a:schemeClr>
                </a:solidFill>
              </a:rPr>
              <a:t>diarrhoea and constipation</a:t>
            </a:r>
            <a:r>
              <a:rPr lang="en-US" sz="1800" b="1" dirty="0">
                <a:solidFill>
                  <a:srgbClr val="FF0000"/>
                </a:solidFill>
              </a:rPr>
              <a:t>(mixed type).</a:t>
            </a:r>
          </a:p>
          <a:p>
            <a:pPr>
              <a:buFont typeface="Wingdings" panose="05000000000000000000" pitchFamily="2" charset="2"/>
              <a:buChar char="§"/>
            </a:pPr>
            <a:r>
              <a:rPr lang="en-US" sz="1800" b="1" dirty="0">
                <a:solidFill>
                  <a:srgbClr val="FF0000"/>
                </a:solidFill>
              </a:rPr>
              <a:t>Some have </a:t>
            </a:r>
            <a:r>
              <a:rPr lang="en-US" sz="1800" b="1" dirty="0">
                <a:solidFill>
                  <a:schemeClr val="tx1">
                    <a:lumMod val="95000"/>
                    <a:lumOff val="5000"/>
                  </a:schemeClr>
                </a:solidFill>
              </a:rPr>
              <a:t>diarrhea predominant</a:t>
            </a:r>
          </a:p>
          <a:p>
            <a:pPr>
              <a:buFont typeface="Wingdings" panose="05000000000000000000" pitchFamily="2" charset="2"/>
              <a:buChar char="§"/>
            </a:pPr>
            <a:r>
              <a:rPr lang="en-US" sz="1800" b="1" dirty="0">
                <a:solidFill>
                  <a:srgbClr val="FF0000"/>
                </a:solidFill>
              </a:rPr>
              <a:t>Some have </a:t>
            </a:r>
            <a:r>
              <a:rPr lang="en-US" sz="1800" b="1" dirty="0">
                <a:solidFill>
                  <a:schemeClr val="tx1">
                    <a:lumMod val="95000"/>
                    <a:lumOff val="5000"/>
                  </a:schemeClr>
                </a:solidFill>
              </a:rPr>
              <a:t>constipation predominant</a:t>
            </a:r>
          </a:p>
          <a:p>
            <a:pPr>
              <a:buFont typeface="Wingdings" panose="05000000000000000000" pitchFamily="2" charset="2"/>
              <a:buChar char="§"/>
            </a:pPr>
            <a:endParaRPr lang="en-US" sz="1800" b="1" dirty="0">
              <a:solidFill>
                <a:schemeClr val="tx1">
                  <a:lumMod val="95000"/>
                  <a:lumOff val="5000"/>
                </a:schemeClr>
              </a:solidFill>
            </a:endParaRPr>
          </a:p>
          <a:p>
            <a:pPr marL="0" indent="0">
              <a:buNone/>
            </a:pPr>
            <a:endParaRPr lang="en-US" sz="1800" b="1" dirty="0">
              <a:solidFill>
                <a:schemeClr val="tx1">
                  <a:lumMod val="95000"/>
                  <a:lumOff val="5000"/>
                </a:schemeClr>
              </a:solidFill>
            </a:endParaRPr>
          </a:p>
        </p:txBody>
      </p:sp>
      <p:sp>
        <p:nvSpPr>
          <p:cNvPr id="4" name="Title 1"/>
          <p:cNvSpPr txBox="1">
            <a:spLocks/>
          </p:cNvSpPr>
          <p:nvPr/>
        </p:nvSpPr>
        <p:spPr>
          <a:xfrm>
            <a:off x="0" y="-19845"/>
            <a:ext cx="9144000" cy="1086645"/>
          </a:xfrm>
          <a:prstGeom prst="rect">
            <a:avLst/>
          </a:prstGeom>
          <a:solidFill>
            <a:srgbClr val="5B9B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defRPr/>
            </a:pPr>
            <a:r>
              <a:rPr lang="en-US" sz="3200" b="1" dirty="0">
                <a:solidFill>
                  <a:sysClr val="windowText" lastClr="000000"/>
                </a:solidFill>
                <a:latin typeface="Calibri Light"/>
              </a:rPr>
              <a:t>Clinical features</a:t>
            </a:r>
            <a:endParaRPr kumimoji="0" lang="en-US" sz="3200" b="1" i="0" u="none" strike="noStrike" kern="1200" cap="none" spc="0" normalizeH="0" baseline="0" noProof="0" dirty="0">
              <a:ln>
                <a:noFill/>
              </a:ln>
              <a:solidFill>
                <a:sysClr val="windowText" lastClr="000000"/>
              </a:solidFill>
              <a:effectLst/>
              <a:uLnTx/>
              <a:uFillTx/>
              <a:latin typeface="Calibri Light"/>
            </a:endParaRPr>
          </a:p>
        </p:txBody>
      </p:sp>
    </p:spTree>
    <p:extLst>
      <p:ext uri="{BB962C8B-B14F-4D97-AF65-F5344CB8AC3E}">
        <p14:creationId xmlns:p14="http://schemas.microsoft.com/office/powerpoint/2010/main" val="2568948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lvl="0" indent="0">
              <a:lnSpc>
                <a:spcPct val="90000"/>
              </a:lnSpc>
              <a:spcBef>
                <a:spcPts val="1000"/>
              </a:spcBef>
              <a:buNone/>
            </a:pPr>
            <a:endParaRPr lang="en-US" sz="1800" dirty="0"/>
          </a:p>
          <a:p>
            <a:pPr marL="0" lvl="0" indent="0">
              <a:lnSpc>
                <a:spcPct val="90000"/>
              </a:lnSpc>
              <a:spcBef>
                <a:spcPts val="1000"/>
              </a:spcBef>
              <a:buNone/>
            </a:pPr>
            <a:endParaRPr lang="en-US" sz="1800" dirty="0"/>
          </a:p>
          <a:p>
            <a:pPr marL="0" lvl="0" indent="0">
              <a:lnSpc>
                <a:spcPct val="90000"/>
              </a:lnSpc>
              <a:spcBef>
                <a:spcPts val="1000"/>
              </a:spcBef>
              <a:buNone/>
            </a:pPr>
            <a:endParaRPr lang="en-US" sz="1800" b="1" dirty="0">
              <a:solidFill>
                <a:srgbClr val="FF0000"/>
              </a:solidFill>
            </a:endParaRPr>
          </a:p>
        </p:txBody>
      </p:sp>
      <p:sp>
        <p:nvSpPr>
          <p:cNvPr id="2" name="Rectangle 1"/>
          <p:cNvSpPr/>
          <p:nvPr/>
        </p:nvSpPr>
        <p:spPr>
          <a:xfrm>
            <a:off x="0" y="152400"/>
            <a:ext cx="9144000" cy="6463308"/>
          </a:xfrm>
          <a:prstGeom prst="rect">
            <a:avLst/>
          </a:prstGeom>
        </p:spPr>
        <p:txBody>
          <a:bodyPr wrap="square">
            <a:spAutoFit/>
          </a:bodyPr>
          <a:lstStyle/>
          <a:p>
            <a:r>
              <a:rPr lang="en-US" b="1" dirty="0">
                <a:solidFill>
                  <a:srgbClr val="FF0000"/>
                </a:solidFill>
              </a:rPr>
              <a:t>Constipation predominant type IBS:</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r>
              <a:rPr lang="en-US" b="1" dirty="0"/>
              <a:t>Tend to pass infrequent pellety stools</a:t>
            </a:r>
          </a:p>
          <a:p>
            <a:pPr marL="285750" indent="-285750">
              <a:buFont typeface="Wingdings" panose="05000000000000000000" pitchFamily="2" charset="2"/>
              <a:buChar char="§"/>
            </a:pPr>
            <a:r>
              <a:rPr lang="en-US" b="1" dirty="0"/>
              <a:t>in association with abdominal pain or proctalgia</a:t>
            </a:r>
          </a:p>
          <a:p>
            <a:pPr marL="285750" indent="-285750">
              <a:buFont typeface="Wingdings" panose="05000000000000000000" pitchFamily="2" charset="2"/>
              <a:buChar char="§"/>
            </a:pPr>
            <a:endParaRPr lang="en-US" dirty="0"/>
          </a:p>
          <a:p>
            <a:r>
              <a:rPr lang="en-US" b="1" dirty="0">
                <a:solidFill>
                  <a:srgbClr val="FF0000"/>
                </a:solidFill>
              </a:rPr>
              <a:t>Diarrhea predominant IBS:</a:t>
            </a:r>
          </a:p>
          <a:p>
            <a:endParaRPr lang="en-US" dirty="0"/>
          </a:p>
          <a:p>
            <a:pPr marL="285750" indent="-285750">
              <a:buFont typeface="Wingdings" panose="05000000000000000000" pitchFamily="2" charset="2"/>
              <a:buChar char="§"/>
            </a:pPr>
            <a:r>
              <a:rPr lang="en-US" b="1" dirty="0"/>
              <a:t>frequent defecation but produce low-volume stools</a:t>
            </a:r>
          </a:p>
          <a:p>
            <a:pPr marL="285750" indent="-285750">
              <a:buFont typeface="Wingdings" panose="05000000000000000000" pitchFamily="2" charset="2"/>
              <a:buChar char="§"/>
            </a:pPr>
            <a:r>
              <a:rPr lang="en-US" b="1" dirty="0"/>
              <a:t>Absent to rarely occurrence of nocturnal symptoms</a:t>
            </a:r>
          </a:p>
          <a:p>
            <a:pPr marL="285750" indent="-285750">
              <a:buFont typeface="Wingdings" panose="05000000000000000000" pitchFamily="2" charset="2"/>
              <a:buChar char="§"/>
            </a:pPr>
            <a:r>
              <a:rPr lang="en-US" b="1" dirty="0"/>
              <a:t>Passage of mucus is common but rectal bleeding does not occur</a:t>
            </a:r>
          </a:p>
          <a:p>
            <a:pPr marL="285750" indent="-285750">
              <a:buFont typeface="Wingdings" panose="05000000000000000000" pitchFamily="2" charset="2"/>
              <a:buChar char="§"/>
            </a:pPr>
            <a:endParaRPr lang="en-US" dirty="0"/>
          </a:p>
          <a:p>
            <a:pPr marL="285750" indent="-285750">
              <a:buFont typeface="Wingdings" panose="05000000000000000000" pitchFamily="2" charset="2"/>
              <a:buChar char="§"/>
            </a:pPr>
            <a:endParaRPr lang="en-US" dirty="0"/>
          </a:p>
          <a:p>
            <a:pPr marL="285750" indent="-285750">
              <a:buFont typeface="Wingdings" panose="05000000000000000000" pitchFamily="2" charset="2"/>
              <a:buChar char="Ø"/>
            </a:pPr>
            <a:r>
              <a:rPr lang="en-US" b="1" dirty="0">
                <a:solidFill>
                  <a:srgbClr val="FF0000"/>
                </a:solidFill>
              </a:rPr>
              <a:t>In IBS :</a:t>
            </a:r>
          </a:p>
          <a:p>
            <a:pPr marL="285750" indent="-285750">
              <a:buFont typeface="Wingdings" panose="05000000000000000000" pitchFamily="2" charset="2"/>
              <a:buChar char="Ø"/>
            </a:pPr>
            <a:r>
              <a:rPr lang="en-US" dirty="0"/>
              <a:t> </a:t>
            </a:r>
            <a:r>
              <a:rPr lang="en-US" b="1" dirty="0"/>
              <a:t>NO Wt. loss</a:t>
            </a:r>
          </a:p>
          <a:p>
            <a:pPr marL="285750" indent="-285750">
              <a:buFont typeface="Wingdings" panose="05000000000000000000" pitchFamily="2" charset="2"/>
              <a:buChar char="Ø"/>
            </a:pPr>
            <a:r>
              <a:rPr lang="en-US" b="1" dirty="0"/>
              <a:t>NO Nocturnal symptoms</a:t>
            </a:r>
          </a:p>
          <a:p>
            <a:pPr marL="285750" indent="-285750">
              <a:buFont typeface="Wingdings" panose="05000000000000000000" pitchFamily="2" charset="2"/>
              <a:buChar char="Ø"/>
            </a:pPr>
            <a:r>
              <a:rPr lang="en-US" b="1" dirty="0"/>
              <a:t>NO Rectal bleeding</a:t>
            </a:r>
          </a:p>
          <a:p>
            <a:pPr marL="285750" indent="-285750">
              <a:buFont typeface="Wingdings" panose="05000000000000000000" pitchFamily="2" charset="2"/>
              <a:buChar char="Ø"/>
            </a:pPr>
            <a:r>
              <a:rPr lang="en-US" b="1" dirty="0"/>
              <a:t>No fever </a:t>
            </a:r>
          </a:p>
          <a:p>
            <a:pPr marL="285750" indent="-285750">
              <a:buFont typeface="Wingdings" panose="05000000000000000000" pitchFamily="2" charset="2"/>
              <a:buChar char="Ø"/>
            </a:pPr>
            <a:endParaRPr lang="en-US" dirty="0"/>
          </a:p>
          <a:p>
            <a:r>
              <a:rPr lang="en-US" b="1" dirty="0">
                <a:solidFill>
                  <a:srgbClr val="FF0000"/>
                </a:solidFill>
              </a:rPr>
              <a:t>constitutionally well patient</a:t>
            </a:r>
          </a:p>
          <a:p>
            <a:endParaRPr lang="en-US" dirty="0"/>
          </a:p>
          <a:p>
            <a:pPr marL="285750" indent="-285750">
              <a:buFont typeface="Wingdings" panose="05000000000000000000" pitchFamily="2" charset="2"/>
              <a:buChar char="v"/>
            </a:pPr>
            <a:r>
              <a:rPr lang="en-US" b="1" dirty="0">
                <a:solidFill>
                  <a:srgbClr val="FF0000"/>
                </a:solidFill>
              </a:rPr>
              <a:t>Physical examination </a:t>
            </a:r>
            <a:r>
              <a:rPr lang="en-US" b="1" dirty="0"/>
              <a:t>is generally unremarkable, with the exception of variable tenderness to palpation</a:t>
            </a:r>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1546799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sz="3200" dirty="0">
                <a:solidFill>
                  <a:srgbClr val="FF0000"/>
                </a:solidFill>
              </a:rPr>
              <a:t>Diagnostic criteria for IBS</a:t>
            </a:r>
          </a:p>
        </p:txBody>
      </p:sp>
      <p:sp>
        <p:nvSpPr>
          <p:cNvPr id="3" name="Content Placeholder 2"/>
          <p:cNvSpPr>
            <a:spLocks noGrp="1"/>
          </p:cNvSpPr>
          <p:nvPr>
            <p:ph idx="1"/>
          </p:nvPr>
        </p:nvSpPr>
        <p:spPr>
          <a:xfrm>
            <a:off x="0" y="762000"/>
            <a:ext cx="9144000" cy="6096000"/>
          </a:xfrm>
        </p:spPr>
        <p:txBody>
          <a:bodyPr>
            <a:normAutofit/>
          </a:bodyPr>
          <a:lstStyle/>
          <a:p>
            <a:pPr marL="0" lvl="0" indent="0">
              <a:lnSpc>
                <a:spcPct val="90000"/>
              </a:lnSpc>
              <a:spcBef>
                <a:spcPts val="1000"/>
              </a:spcBef>
              <a:buNone/>
            </a:pPr>
            <a:endParaRPr lang="en-US" sz="2000" b="1" dirty="0"/>
          </a:p>
          <a:p>
            <a:pPr marL="0" lvl="0" indent="0">
              <a:lnSpc>
                <a:spcPct val="90000"/>
              </a:lnSpc>
              <a:spcBef>
                <a:spcPts val="1000"/>
              </a:spcBef>
              <a:buNone/>
            </a:pPr>
            <a:r>
              <a:rPr lang="en-US" sz="2000" b="1" dirty="0"/>
              <a:t>Rome III criteria for diagnosis of irritable bowel syndrome:</a:t>
            </a:r>
          </a:p>
          <a:p>
            <a:pPr marL="0" lvl="0" indent="0">
              <a:lnSpc>
                <a:spcPct val="90000"/>
              </a:lnSpc>
              <a:spcBef>
                <a:spcPts val="1000"/>
              </a:spcBef>
              <a:buNone/>
            </a:pPr>
            <a:r>
              <a:rPr lang="en-US" sz="1600" b="1" dirty="0">
                <a:solidFill>
                  <a:srgbClr val="FF0000"/>
                </a:solidFill>
              </a:rPr>
              <a:t>Recurrent abdominal pain or discomfort </a:t>
            </a:r>
            <a:r>
              <a:rPr lang="en-US" sz="1600" b="1" dirty="0"/>
              <a:t>on at least 3 days per month in the last 3 months, associated with two or more of the following:</a:t>
            </a:r>
          </a:p>
          <a:p>
            <a:pPr marL="0" lvl="0" indent="0">
              <a:lnSpc>
                <a:spcPct val="90000"/>
              </a:lnSpc>
              <a:spcBef>
                <a:spcPts val="1000"/>
              </a:spcBef>
              <a:buNone/>
            </a:pPr>
            <a:r>
              <a:rPr lang="en-US" sz="1600" b="1" dirty="0"/>
              <a:t>• </a:t>
            </a:r>
            <a:r>
              <a:rPr lang="en-US" sz="1600" b="1" dirty="0">
                <a:solidFill>
                  <a:srgbClr val="FF0000"/>
                </a:solidFill>
              </a:rPr>
              <a:t>Improvement with defecation</a:t>
            </a:r>
          </a:p>
          <a:p>
            <a:pPr marL="0" lvl="0" indent="0">
              <a:lnSpc>
                <a:spcPct val="90000"/>
              </a:lnSpc>
              <a:spcBef>
                <a:spcPts val="1000"/>
              </a:spcBef>
              <a:buNone/>
            </a:pPr>
            <a:r>
              <a:rPr lang="en-US" sz="1600" b="1" dirty="0"/>
              <a:t>• </a:t>
            </a:r>
            <a:r>
              <a:rPr lang="en-US" sz="1600" b="1" dirty="0">
                <a:solidFill>
                  <a:srgbClr val="FF0000"/>
                </a:solidFill>
              </a:rPr>
              <a:t>Onset associated with a change in frequency of stool</a:t>
            </a:r>
          </a:p>
          <a:p>
            <a:pPr marL="0" lvl="0" indent="0">
              <a:lnSpc>
                <a:spcPct val="90000"/>
              </a:lnSpc>
              <a:spcBef>
                <a:spcPts val="1000"/>
              </a:spcBef>
              <a:buNone/>
            </a:pPr>
            <a:r>
              <a:rPr lang="en-US" sz="1600" b="1" dirty="0"/>
              <a:t>• </a:t>
            </a:r>
            <a:r>
              <a:rPr lang="en-US" sz="1600" b="1" dirty="0">
                <a:solidFill>
                  <a:srgbClr val="FF0000"/>
                </a:solidFill>
              </a:rPr>
              <a:t>Onset associated with a change in form (appearance) of stool .</a:t>
            </a:r>
          </a:p>
          <a:p>
            <a:pPr marL="0" lvl="0" indent="0">
              <a:lnSpc>
                <a:spcPct val="90000"/>
              </a:lnSpc>
              <a:spcBef>
                <a:spcPts val="1000"/>
              </a:spcBef>
              <a:buNone/>
            </a:pPr>
            <a:endParaRPr lang="en-US" sz="1600" b="1" dirty="0">
              <a:solidFill>
                <a:srgbClr val="FF0000"/>
              </a:solidFill>
            </a:endParaRPr>
          </a:p>
          <a:p>
            <a:pPr marL="0" lvl="0" indent="0">
              <a:lnSpc>
                <a:spcPct val="90000"/>
              </a:lnSpc>
              <a:spcBef>
                <a:spcPts val="1000"/>
              </a:spcBef>
              <a:buNone/>
            </a:pPr>
            <a:endParaRPr lang="en-US" sz="1600" b="1" dirty="0">
              <a:solidFill>
                <a:srgbClr val="FF0000"/>
              </a:solidFill>
            </a:endParaRPr>
          </a:p>
          <a:p>
            <a:pPr marL="0" lvl="0" indent="0">
              <a:lnSpc>
                <a:spcPct val="90000"/>
              </a:lnSpc>
              <a:spcBef>
                <a:spcPts val="1000"/>
              </a:spcBef>
              <a:buNone/>
            </a:pPr>
            <a:r>
              <a:rPr lang="en-US" sz="1600" b="1" dirty="0">
                <a:solidFill>
                  <a:srgbClr val="FF0000"/>
                </a:solidFill>
              </a:rPr>
              <a:t>Supporting diagnostic features for IBS:</a:t>
            </a:r>
          </a:p>
          <a:p>
            <a:pPr marL="0" lvl="0" indent="0">
              <a:lnSpc>
                <a:spcPct val="90000"/>
              </a:lnSpc>
              <a:spcBef>
                <a:spcPts val="1000"/>
              </a:spcBef>
              <a:buNone/>
            </a:pPr>
            <a:endParaRPr lang="en-US" sz="1600" b="1" dirty="0">
              <a:solidFill>
                <a:srgbClr val="FF0000"/>
              </a:solidFill>
            </a:endParaRPr>
          </a:p>
          <a:p>
            <a:pPr marL="0" lvl="0" indent="0">
              <a:lnSpc>
                <a:spcPct val="90000"/>
              </a:lnSpc>
              <a:spcBef>
                <a:spcPts val="1000"/>
              </a:spcBef>
              <a:buNone/>
            </a:pPr>
            <a:r>
              <a:rPr lang="en-US" sz="1600" b="1" dirty="0"/>
              <a:t>• Presence of symptoms for more than 6 months</a:t>
            </a:r>
          </a:p>
          <a:p>
            <a:pPr marL="0" lvl="0" indent="0">
              <a:lnSpc>
                <a:spcPct val="90000"/>
              </a:lnSpc>
              <a:spcBef>
                <a:spcPts val="1000"/>
              </a:spcBef>
              <a:buNone/>
            </a:pPr>
            <a:r>
              <a:rPr lang="en-US" sz="1600" b="1" dirty="0"/>
              <a:t>• Frequent consultations for non-gastrointestinal problems</a:t>
            </a:r>
          </a:p>
          <a:p>
            <a:pPr marL="0" lvl="0" indent="0">
              <a:lnSpc>
                <a:spcPct val="90000"/>
              </a:lnSpc>
              <a:spcBef>
                <a:spcPts val="1000"/>
              </a:spcBef>
              <a:buNone/>
            </a:pPr>
            <a:r>
              <a:rPr lang="en-US" sz="1600" b="1" dirty="0"/>
              <a:t>• Previous medically unexplained symptoms</a:t>
            </a:r>
          </a:p>
          <a:p>
            <a:pPr marL="0" lvl="0" indent="0">
              <a:lnSpc>
                <a:spcPct val="90000"/>
              </a:lnSpc>
              <a:spcBef>
                <a:spcPts val="1000"/>
              </a:spcBef>
              <a:buNone/>
            </a:pPr>
            <a:r>
              <a:rPr lang="en-US" sz="1600" b="1" dirty="0"/>
              <a:t>• Worsening of symptoms by stress.</a:t>
            </a:r>
          </a:p>
          <a:p>
            <a:pPr marL="0" lvl="0" indent="0">
              <a:lnSpc>
                <a:spcPct val="90000"/>
              </a:lnSpc>
              <a:spcBef>
                <a:spcPts val="1000"/>
              </a:spcBef>
              <a:buNone/>
            </a:pPr>
            <a:endParaRPr lang="en-US" sz="2000" b="1" dirty="0"/>
          </a:p>
        </p:txBody>
      </p:sp>
    </p:spTree>
    <p:extLst>
      <p:ext uri="{BB962C8B-B14F-4D97-AF65-F5344CB8AC3E}">
        <p14:creationId xmlns:p14="http://schemas.microsoft.com/office/powerpoint/2010/main" val="2294394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447800"/>
          </a:xfrm>
        </p:spPr>
        <p:txBody>
          <a:bodyPr>
            <a:normAutofit/>
          </a:bodyPr>
          <a:lstStyle/>
          <a:p>
            <a:br>
              <a:rPr lang="en-US" b="1" dirty="0">
                <a:solidFill>
                  <a:srgbClr val="FF0000"/>
                </a:solidFill>
              </a:rPr>
            </a:br>
            <a:r>
              <a:rPr lang="en-US" sz="3600" b="1" dirty="0">
                <a:solidFill>
                  <a:srgbClr val="FF0000"/>
                </a:solidFill>
              </a:rPr>
              <a:t>Alarm features for IBS</a:t>
            </a:r>
          </a:p>
        </p:txBody>
      </p:sp>
      <p:sp>
        <p:nvSpPr>
          <p:cNvPr id="3" name="Content Placeholder 2"/>
          <p:cNvSpPr>
            <a:spLocks noGrp="1"/>
          </p:cNvSpPr>
          <p:nvPr>
            <p:ph idx="1"/>
          </p:nvPr>
        </p:nvSpPr>
        <p:spPr>
          <a:xfrm>
            <a:off x="76200" y="1581150"/>
            <a:ext cx="8991600" cy="5200650"/>
          </a:xfrm>
        </p:spPr>
        <p:txBody>
          <a:bodyPr>
            <a:normAutofit/>
          </a:bodyPr>
          <a:lstStyle/>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r>
              <a:rPr lang="en-US" sz="2000" dirty="0"/>
              <a:t>• </a:t>
            </a:r>
            <a:r>
              <a:rPr lang="en-US" sz="1600" b="1" dirty="0"/>
              <a:t>Age &gt; 50 years; male gender</a:t>
            </a:r>
          </a:p>
          <a:p>
            <a:pPr marL="0" indent="0">
              <a:buNone/>
            </a:pPr>
            <a:r>
              <a:rPr lang="en-US" sz="1600" b="1" dirty="0"/>
              <a:t>• Weight loss</a:t>
            </a:r>
          </a:p>
          <a:p>
            <a:pPr marL="0" indent="0">
              <a:buNone/>
            </a:pPr>
            <a:r>
              <a:rPr lang="en-US" sz="1600" b="1" dirty="0"/>
              <a:t>• Nocturnal symptoms</a:t>
            </a:r>
          </a:p>
          <a:p>
            <a:pPr marL="0" indent="0">
              <a:buNone/>
            </a:pPr>
            <a:r>
              <a:rPr lang="en-US" sz="1600" b="1" dirty="0"/>
              <a:t>• Family history of colon cancer</a:t>
            </a:r>
          </a:p>
          <a:p>
            <a:pPr marL="0" indent="0">
              <a:buNone/>
            </a:pPr>
            <a:r>
              <a:rPr lang="en-US" sz="1600" b="1" dirty="0"/>
              <a:t>• Anaemia</a:t>
            </a:r>
          </a:p>
          <a:p>
            <a:pPr marL="0" indent="0">
              <a:buNone/>
            </a:pPr>
            <a:r>
              <a:rPr lang="en-US" sz="1600" b="1" dirty="0"/>
              <a:t>• Rectal bleeding</a:t>
            </a:r>
          </a:p>
        </p:txBody>
      </p:sp>
    </p:spTree>
    <p:extLst>
      <p:ext uri="{BB962C8B-B14F-4D97-AF65-F5344CB8AC3E}">
        <p14:creationId xmlns:p14="http://schemas.microsoft.com/office/powerpoint/2010/main" val="4074952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
            <a:ext cx="9067800" cy="6781800"/>
          </a:xfrm>
        </p:spPr>
        <p:txBody>
          <a:bodyPr>
            <a:normAutofit/>
          </a:bodyPr>
          <a:lstStyle/>
          <a:p>
            <a:pPr marL="0" indent="0">
              <a:buNone/>
            </a:pPr>
            <a:r>
              <a:rPr lang="en-US" sz="2400" b="1" dirty="0">
                <a:solidFill>
                  <a:srgbClr val="FF0000"/>
                </a:solidFill>
              </a:rPr>
              <a:t>Investigations:</a:t>
            </a:r>
          </a:p>
          <a:p>
            <a:pPr marL="0" indent="0">
              <a:buNone/>
            </a:pPr>
            <a:r>
              <a:rPr lang="en-US" sz="1600" b="1" dirty="0"/>
              <a:t>The diagnosis of IBS is clinical and can be make with confident by the application of the Rome criteria combined with the absent of alarm of symptoms.</a:t>
            </a:r>
          </a:p>
          <a:p>
            <a:pPr marL="0" indent="0">
              <a:buNone/>
            </a:pPr>
            <a:endParaRPr lang="en-US" sz="1600" b="1" dirty="0">
              <a:solidFill>
                <a:srgbClr val="FF0000"/>
              </a:solidFill>
            </a:endParaRPr>
          </a:p>
          <a:p>
            <a:pPr marL="0" indent="0">
              <a:buNone/>
            </a:pPr>
            <a:r>
              <a:rPr lang="en-US" sz="1600" b="1" dirty="0"/>
              <a:t>Investigations need to be done in atypical presentations in order to exclude other gastrointestinal diseases</a:t>
            </a:r>
            <a:r>
              <a:rPr lang="en-US" sz="1600" b="1" dirty="0">
                <a:solidFill>
                  <a:srgbClr val="FF0000"/>
                </a:solidFill>
              </a:rPr>
              <a:t>, like CBC with ESR, CRP, Stool for calprotectin with or without sigmoidoscopy , </a:t>
            </a:r>
            <a:r>
              <a:rPr lang="en-US" sz="1600" b="1" dirty="0"/>
              <a:t>all of these investigations are normal in IBS.</a:t>
            </a:r>
          </a:p>
          <a:p>
            <a:pPr marL="0" indent="0">
              <a:buNone/>
            </a:pPr>
            <a:endParaRPr lang="en-US" sz="1600" b="1" dirty="0">
              <a:solidFill>
                <a:srgbClr val="FF0000"/>
              </a:solidFill>
            </a:endParaRPr>
          </a:p>
          <a:p>
            <a:pPr marL="0" indent="0">
              <a:buNone/>
            </a:pPr>
            <a:r>
              <a:rPr lang="en-US" sz="1600" b="1" dirty="0">
                <a:solidFill>
                  <a:srgbClr val="FF0000"/>
                </a:solidFill>
              </a:rPr>
              <a:t>Colonoscopy </a:t>
            </a:r>
            <a:r>
              <a:rPr lang="en-US" sz="1600" b="1" dirty="0"/>
              <a:t>should be undertaken in older patients (over 40 years of age) to exclude colorectal cancer.</a:t>
            </a:r>
          </a:p>
          <a:p>
            <a:pPr marL="0" indent="0">
              <a:buNone/>
            </a:pPr>
            <a:endParaRPr lang="en-US" sz="1600" b="1" dirty="0">
              <a:solidFill>
                <a:srgbClr val="FF0000"/>
              </a:solidFill>
            </a:endParaRPr>
          </a:p>
          <a:p>
            <a:pPr marL="0" indent="0">
              <a:buNone/>
            </a:pPr>
            <a:endParaRPr lang="en-US" sz="1600" b="1" dirty="0">
              <a:solidFill>
                <a:srgbClr val="FF0000"/>
              </a:solidFill>
            </a:endParaRPr>
          </a:p>
          <a:p>
            <a:pPr marL="0" indent="0">
              <a:buNone/>
            </a:pPr>
            <a:endParaRPr lang="en-US" sz="1600" b="1" dirty="0">
              <a:solidFill>
                <a:srgbClr val="FF0000"/>
              </a:solidFill>
            </a:endParaRPr>
          </a:p>
          <a:p>
            <a:pPr marL="0" indent="0">
              <a:buNone/>
            </a:pPr>
            <a:endParaRPr lang="en-US" sz="1600" b="1" dirty="0">
              <a:solidFill>
                <a:srgbClr val="FF0000"/>
              </a:solidFill>
            </a:endParaRPr>
          </a:p>
          <a:p>
            <a:pPr marL="0" indent="0">
              <a:buNone/>
            </a:pPr>
            <a:r>
              <a:rPr lang="en-US" sz="1600" b="1" dirty="0">
                <a:solidFill>
                  <a:srgbClr val="FF0000"/>
                </a:solidFill>
              </a:rPr>
              <a:t> Diarrhoea-predominant patients justify investigations to exclude </a:t>
            </a:r>
          </a:p>
          <a:p>
            <a:pPr marL="0" indent="0">
              <a:buNone/>
            </a:pPr>
            <a:r>
              <a:rPr lang="en-US" sz="1600" b="1" dirty="0"/>
              <a:t>coeliac disease </a:t>
            </a:r>
          </a:p>
          <a:p>
            <a:pPr marL="0" indent="0">
              <a:buNone/>
            </a:pPr>
            <a:r>
              <a:rPr lang="en-US" sz="1600" b="1" dirty="0"/>
              <a:t>microscopic colitis</a:t>
            </a:r>
          </a:p>
          <a:p>
            <a:pPr marL="0" indent="0">
              <a:buNone/>
            </a:pPr>
            <a:r>
              <a:rPr lang="en-US" sz="1600" b="1" dirty="0"/>
              <a:t> lactose intolerance</a:t>
            </a:r>
          </a:p>
          <a:p>
            <a:pPr marL="0" indent="0">
              <a:buNone/>
            </a:pPr>
            <a:r>
              <a:rPr lang="en-US" sz="1600" b="1" dirty="0"/>
              <a:t> bile acid diarrhoea</a:t>
            </a:r>
          </a:p>
          <a:p>
            <a:pPr marL="0" indent="0">
              <a:buNone/>
            </a:pPr>
            <a:r>
              <a:rPr lang="en-US" sz="1600" b="1" dirty="0"/>
              <a:t>thyrotoxicosis and, in developing countries, parasitic infection</a:t>
            </a:r>
          </a:p>
        </p:txBody>
      </p:sp>
    </p:spTree>
    <p:extLst>
      <p:ext uri="{BB962C8B-B14F-4D97-AF65-F5344CB8AC3E}">
        <p14:creationId xmlns:p14="http://schemas.microsoft.com/office/powerpoint/2010/main" val="3161595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762000"/>
          </a:xfrm>
        </p:spPr>
        <p:txBody>
          <a:bodyPr/>
          <a:lstStyle/>
          <a:p>
            <a:endParaRPr lang="en-US" dirty="0"/>
          </a:p>
        </p:txBody>
      </p:sp>
      <p:sp>
        <p:nvSpPr>
          <p:cNvPr id="4" name="Title 1"/>
          <p:cNvSpPr txBox="1">
            <a:spLocks/>
          </p:cNvSpPr>
          <p:nvPr/>
        </p:nvSpPr>
        <p:spPr>
          <a:xfrm>
            <a:off x="76200" y="76204"/>
            <a:ext cx="8991600" cy="762000"/>
          </a:xfrm>
          <a:prstGeom prst="rect">
            <a:avLst/>
          </a:prstGeom>
          <a:solidFill>
            <a:srgbClr val="5B9B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defRPr/>
            </a:pPr>
            <a:r>
              <a:rPr lang="en-US" sz="3200" b="1" dirty="0">
                <a:solidFill>
                  <a:sysClr val="windowText" lastClr="000000"/>
                </a:solidFill>
                <a:latin typeface="Calibri Light"/>
              </a:rPr>
              <a:t>RISK FACTORS for IBS</a:t>
            </a:r>
            <a:endParaRPr kumimoji="0" lang="en-US" sz="3200" b="1" i="0" u="none" strike="noStrike" kern="1200" cap="none" spc="0" normalizeH="0" baseline="0" noProof="0" dirty="0">
              <a:ln>
                <a:noFill/>
              </a:ln>
              <a:solidFill>
                <a:sysClr val="windowText" lastClr="000000"/>
              </a:solidFill>
              <a:effectLst/>
              <a:uLnTx/>
              <a:uFillTx/>
              <a:latin typeface="Calibri Light"/>
            </a:endParaRPr>
          </a:p>
        </p:txBody>
      </p:sp>
      <p:sp>
        <p:nvSpPr>
          <p:cNvPr id="3" name="Content Placeholder 2"/>
          <p:cNvSpPr>
            <a:spLocks noGrp="1"/>
          </p:cNvSpPr>
          <p:nvPr>
            <p:ph idx="1"/>
          </p:nvPr>
        </p:nvSpPr>
        <p:spPr>
          <a:xfrm>
            <a:off x="0" y="990600"/>
            <a:ext cx="9144000" cy="5867400"/>
          </a:xfrm>
        </p:spPr>
        <p:txBody>
          <a:bodyPr>
            <a:normAutofit/>
          </a:bodyPr>
          <a:lstStyle/>
          <a:p>
            <a:pPr marL="0" indent="0">
              <a:buNone/>
            </a:pPr>
            <a:r>
              <a:rPr lang="en-US" sz="1800" b="1" dirty="0"/>
              <a:t>The best-accepted risk factor for IBS is </a:t>
            </a:r>
            <a:r>
              <a:rPr lang="en-US" sz="1800" b="1" dirty="0">
                <a:solidFill>
                  <a:srgbClr val="FF0000"/>
                </a:solidFill>
              </a:rPr>
              <a:t>bacterial gastroenteritis.</a:t>
            </a:r>
          </a:p>
          <a:p>
            <a:pPr marL="0" indent="0">
              <a:buNone/>
            </a:pPr>
            <a:endParaRPr lang="en-US" sz="1800" dirty="0"/>
          </a:p>
          <a:p>
            <a:pPr marL="0" indent="0">
              <a:buNone/>
            </a:pPr>
            <a:r>
              <a:rPr lang="en-US" sz="1800" b="1" dirty="0"/>
              <a:t>The risk of postinfection IBS has been reported to be increased with depression, adverse life events and hypochondriasis, female gender, younger age, and prolonged duration of diarrhea following the initial attack.</a:t>
            </a:r>
          </a:p>
          <a:p>
            <a:pPr marL="0" indent="0">
              <a:buNone/>
            </a:pPr>
            <a:endParaRPr lang="en-US" sz="1800" b="1" dirty="0"/>
          </a:p>
          <a:p>
            <a:pPr marL="0" indent="0">
              <a:buNone/>
            </a:pPr>
            <a:r>
              <a:rPr lang="en-US" sz="1800" b="1" dirty="0"/>
              <a:t>Bacterial virulence factors also may be important, but IBS also can follow non-bacterial enteritis, including viral gastroenteritis, and infection with Trichinella, or Giardia.</a:t>
            </a:r>
          </a:p>
          <a:p>
            <a:pPr marL="0" indent="0">
              <a:buNone/>
            </a:pPr>
            <a:endParaRPr lang="en-US" sz="1800" b="1" dirty="0"/>
          </a:p>
          <a:p>
            <a:pPr marL="0" indent="0">
              <a:buNone/>
            </a:pPr>
            <a:r>
              <a:rPr lang="en-US" sz="1800" b="1" dirty="0">
                <a:solidFill>
                  <a:srgbClr val="FF0000"/>
                </a:solidFill>
              </a:rPr>
              <a:t>Other risk factors for IBS include:</a:t>
            </a:r>
          </a:p>
          <a:p>
            <a:pPr>
              <a:buFont typeface="Wingdings" panose="05000000000000000000" pitchFamily="2" charset="2"/>
              <a:buChar char="Ø"/>
            </a:pPr>
            <a:r>
              <a:rPr lang="en-US" sz="1800" b="1" dirty="0"/>
              <a:t>an affluent childhood environment,</a:t>
            </a:r>
          </a:p>
          <a:p>
            <a:pPr>
              <a:buFont typeface="Wingdings" panose="05000000000000000000" pitchFamily="2" charset="2"/>
              <a:buChar char="Ø"/>
            </a:pPr>
            <a:r>
              <a:rPr lang="en-US" sz="1800" b="1" dirty="0"/>
              <a:t> premenopausal and postmenopausal estrogen use,</a:t>
            </a:r>
          </a:p>
          <a:p>
            <a:pPr>
              <a:buFont typeface="Wingdings" panose="05000000000000000000" pitchFamily="2" charset="2"/>
              <a:buChar char="Ø"/>
            </a:pPr>
            <a:r>
              <a:rPr lang="en-US" sz="1800" b="1" dirty="0"/>
              <a:t> recent antibiotic use, </a:t>
            </a:r>
          </a:p>
          <a:p>
            <a:pPr>
              <a:buFont typeface="Wingdings" panose="05000000000000000000" pitchFamily="2" charset="2"/>
              <a:buChar char="Ø"/>
            </a:pPr>
            <a:r>
              <a:rPr lang="en-US" sz="1800" b="1" dirty="0"/>
              <a:t>food intolerance</a:t>
            </a:r>
          </a:p>
          <a:p>
            <a:pPr>
              <a:buFont typeface="Wingdings" panose="05000000000000000000" pitchFamily="2" charset="2"/>
              <a:buChar char="Ø"/>
            </a:pPr>
            <a:r>
              <a:rPr lang="en-US" sz="1800" b="1" dirty="0"/>
              <a:t>extraintestinal somatic symptoms, and poor quality of life (QOL). </a:t>
            </a:r>
          </a:p>
          <a:p>
            <a:pPr>
              <a:buFont typeface="Wingdings" panose="05000000000000000000" pitchFamily="2" charset="2"/>
              <a:buChar char="Ø"/>
            </a:pPr>
            <a:r>
              <a:rPr lang="en-US" sz="1800" b="1" dirty="0"/>
              <a:t>IBS runs in families, and low birth weight is also a risk factor for IBS, even after controlling for genetic influences.</a:t>
            </a:r>
          </a:p>
        </p:txBody>
      </p:sp>
    </p:spTree>
    <p:extLst>
      <p:ext uri="{BB962C8B-B14F-4D97-AF65-F5344CB8AC3E}">
        <p14:creationId xmlns:p14="http://schemas.microsoft.com/office/powerpoint/2010/main" val="169872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0"/>
            <a:ext cx="8229600" cy="1143000"/>
          </a:xfrm>
        </p:spPr>
        <p:txBody>
          <a:bodyPr/>
          <a:lstStyle/>
          <a:p>
            <a:r>
              <a:rPr lang="en-US" dirty="0">
                <a:solidFill>
                  <a:srgbClr val="FF0000"/>
                </a:solidFill>
              </a:rPr>
              <a:t>Management</a:t>
            </a:r>
          </a:p>
        </p:txBody>
      </p:sp>
    </p:spTree>
    <p:extLst>
      <p:ext uri="{BB962C8B-B14F-4D97-AF65-F5344CB8AC3E}">
        <p14:creationId xmlns:p14="http://schemas.microsoft.com/office/powerpoint/2010/main" val="31099877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762000" y="533400"/>
            <a:ext cx="7696200" cy="594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178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762000"/>
          </a:xfrm>
        </p:spPr>
        <p:txBody>
          <a:bodyPr>
            <a:normAutofit/>
          </a:bodyPr>
          <a:lstStyle/>
          <a:p>
            <a:r>
              <a:rPr lang="en-US" sz="3200" b="1" dirty="0">
                <a:solidFill>
                  <a:srgbClr val="FF0000"/>
                </a:solidFill>
              </a:rPr>
              <a:t>Management</a:t>
            </a:r>
          </a:p>
        </p:txBody>
      </p:sp>
      <p:sp>
        <p:nvSpPr>
          <p:cNvPr id="3" name="Content Placeholder 2"/>
          <p:cNvSpPr>
            <a:spLocks noGrp="1"/>
          </p:cNvSpPr>
          <p:nvPr>
            <p:ph idx="1"/>
          </p:nvPr>
        </p:nvSpPr>
        <p:spPr>
          <a:xfrm>
            <a:off x="0" y="838200"/>
            <a:ext cx="9144000" cy="6019800"/>
          </a:xfrm>
        </p:spPr>
        <p:txBody>
          <a:bodyPr>
            <a:normAutofit/>
          </a:bodyPr>
          <a:lstStyle/>
          <a:p>
            <a:pPr>
              <a:buFont typeface="Wingdings" panose="05000000000000000000" pitchFamily="2" charset="2"/>
              <a:buChar char="Ø"/>
            </a:pPr>
            <a:r>
              <a:rPr lang="en-US" sz="1600" b="1" dirty="0"/>
              <a:t>The most important steps are to make a positive diagnosis and reassure the patient.</a:t>
            </a:r>
          </a:p>
          <a:p>
            <a:pPr marL="0" indent="0">
              <a:buNone/>
            </a:pPr>
            <a:endParaRPr lang="en-US" sz="1600" dirty="0"/>
          </a:p>
          <a:p>
            <a:pPr>
              <a:buFont typeface="Wingdings" panose="05000000000000000000" pitchFamily="2" charset="2"/>
              <a:buChar char="Ø"/>
            </a:pPr>
            <a:r>
              <a:rPr lang="en-US" sz="1600" b="1" dirty="0"/>
              <a:t>A cycle of anxiety leading to colonic symptoms,which further heighten anxiety, can be broken by explaining that symptoms are not due to a serious underlying disease but instead are the result of behavioural, psychosocial, physiological and luminal factors.</a:t>
            </a:r>
          </a:p>
          <a:p>
            <a:pPr>
              <a:buFont typeface="Wingdings" panose="05000000000000000000" pitchFamily="2" charset="2"/>
              <a:buChar char="Ø"/>
            </a:pPr>
            <a:endParaRPr lang="en-US" sz="1600" dirty="0"/>
          </a:p>
          <a:p>
            <a:pPr>
              <a:buFont typeface="Wingdings" panose="05000000000000000000" pitchFamily="2" charset="2"/>
              <a:buChar char="q"/>
            </a:pPr>
            <a:r>
              <a:rPr lang="en-US" sz="1600" b="1" dirty="0">
                <a:solidFill>
                  <a:srgbClr val="FF0000"/>
                </a:solidFill>
              </a:rPr>
              <a:t> Dietary management:</a:t>
            </a:r>
          </a:p>
          <a:p>
            <a:pPr>
              <a:buFont typeface="Wingdings" panose="05000000000000000000" pitchFamily="2" charset="2"/>
              <a:buChar char="q"/>
            </a:pPr>
            <a:endParaRPr lang="en-US" sz="1600" dirty="0"/>
          </a:p>
          <a:p>
            <a:pPr marL="0" indent="0">
              <a:buNone/>
            </a:pPr>
            <a:r>
              <a:rPr lang="en-US" sz="1600" dirty="0"/>
              <a:t>•</a:t>
            </a:r>
            <a:r>
              <a:rPr lang="en-US" sz="1600" b="1" dirty="0"/>
              <a:t>Eat regularly and avoid missing meals</a:t>
            </a:r>
          </a:p>
          <a:p>
            <a:pPr marL="0" indent="0">
              <a:buNone/>
            </a:pPr>
            <a:r>
              <a:rPr lang="en-US" sz="1600" b="1" dirty="0"/>
              <a:t>• Take time to eat</a:t>
            </a:r>
          </a:p>
          <a:p>
            <a:pPr marL="0" indent="0">
              <a:buNone/>
            </a:pPr>
            <a:r>
              <a:rPr lang="en-US" sz="1600" b="1" dirty="0"/>
              <a:t>• Ensure adequate hydration and avoid carbonated and caffeinated drinks</a:t>
            </a:r>
          </a:p>
          <a:p>
            <a:pPr marL="0" indent="0">
              <a:buNone/>
            </a:pPr>
            <a:r>
              <a:rPr lang="en-US" sz="1600" b="1" dirty="0"/>
              <a:t>• Reduce alcohol intake</a:t>
            </a:r>
          </a:p>
          <a:p>
            <a:pPr marL="0" indent="0">
              <a:buNone/>
            </a:pPr>
            <a:r>
              <a:rPr lang="en-US" sz="1600" b="1" dirty="0"/>
              <a:t>• Reduce intake of ‘resistant’ starch and insoluble fiber</a:t>
            </a:r>
          </a:p>
          <a:p>
            <a:pPr marL="0" indent="0">
              <a:buNone/>
            </a:pPr>
            <a:r>
              <a:rPr lang="en-US" sz="1600" b="1" dirty="0"/>
              <a:t>• Avoid foods with artificial sweeteners</a:t>
            </a:r>
          </a:p>
          <a:p>
            <a:pPr marL="0" indent="0">
              <a:buNone/>
            </a:pPr>
            <a:r>
              <a:rPr lang="en-US" sz="1600" b="1" dirty="0"/>
              <a:t>• Consider a wheat-free diet</a:t>
            </a:r>
          </a:p>
          <a:p>
            <a:pPr marL="0" indent="0">
              <a:buNone/>
            </a:pPr>
            <a:r>
              <a:rPr lang="en-US" sz="1600" b="1" dirty="0"/>
              <a:t>• Consider a lactose exclusion diet</a:t>
            </a:r>
          </a:p>
          <a:p>
            <a:pPr marL="0" indent="0">
              <a:buNone/>
            </a:pPr>
            <a:r>
              <a:rPr lang="en-US" sz="1600" b="1" dirty="0"/>
              <a:t>• Consider a diet low in FODMAPs</a:t>
            </a:r>
          </a:p>
          <a:p>
            <a:pPr marL="0" indent="0">
              <a:buNone/>
            </a:pPr>
            <a:r>
              <a:rPr lang="en-US" sz="1600" b="1" dirty="0"/>
              <a:t>•Probiotics, in capsule form, can be effective if taken for several months</a:t>
            </a:r>
          </a:p>
        </p:txBody>
      </p:sp>
    </p:spTree>
    <p:extLst>
      <p:ext uri="{BB962C8B-B14F-4D97-AF65-F5344CB8AC3E}">
        <p14:creationId xmlns:p14="http://schemas.microsoft.com/office/powerpoint/2010/main" val="2127056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FF0000"/>
                </a:solidFill>
              </a:rPr>
              <a:t>Objectives:</a:t>
            </a:r>
          </a:p>
        </p:txBody>
      </p:sp>
      <p:sp>
        <p:nvSpPr>
          <p:cNvPr id="3" name="Content Placeholder 2"/>
          <p:cNvSpPr>
            <a:spLocks noGrp="1"/>
          </p:cNvSpPr>
          <p:nvPr>
            <p:ph idx="1"/>
          </p:nvPr>
        </p:nvSpPr>
        <p:spPr/>
        <p:txBody>
          <a:bodyPr>
            <a:normAutofit/>
          </a:bodyPr>
          <a:lstStyle/>
          <a:p>
            <a:pPr marL="0" indent="0">
              <a:buNone/>
            </a:pPr>
            <a:endParaRPr lang="en-US" sz="2000" b="1" dirty="0"/>
          </a:p>
          <a:p>
            <a:pPr marL="0" indent="0">
              <a:buNone/>
            </a:pPr>
            <a:endParaRPr lang="en-US" sz="2000" b="1" dirty="0"/>
          </a:p>
          <a:p>
            <a:pPr marL="0" indent="0">
              <a:buNone/>
            </a:pPr>
            <a:r>
              <a:rPr lang="en-US" sz="2000" b="1" dirty="0"/>
              <a:t>At the end of this lecture, the student must be able to :</a:t>
            </a:r>
          </a:p>
          <a:p>
            <a:pPr marL="0" indent="0">
              <a:buNone/>
            </a:pPr>
            <a:endParaRPr lang="en-US" sz="2000" b="1" dirty="0"/>
          </a:p>
          <a:p>
            <a:pPr>
              <a:buFont typeface="Wingdings" panose="05000000000000000000" pitchFamily="2" charset="2"/>
              <a:buChar char="Ø"/>
            </a:pPr>
            <a:r>
              <a:rPr lang="en-US" sz="2000" b="1" dirty="0"/>
              <a:t>Know what is IBS ?</a:t>
            </a:r>
          </a:p>
          <a:p>
            <a:pPr>
              <a:buFont typeface="Wingdings" panose="05000000000000000000" pitchFamily="2" charset="2"/>
              <a:buChar char="Ø"/>
            </a:pPr>
            <a:r>
              <a:rPr lang="en-US" sz="2000" b="1" dirty="0"/>
              <a:t>What is Rome criteria ?</a:t>
            </a:r>
          </a:p>
          <a:p>
            <a:pPr>
              <a:buFont typeface="Wingdings" panose="05000000000000000000" pitchFamily="2" charset="2"/>
              <a:buChar char="Ø"/>
            </a:pPr>
            <a:r>
              <a:rPr lang="en-US" sz="2000" b="1" dirty="0"/>
              <a:t>How can differentiate IBS from other </a:t>
            </a:r>
            <a:r>
              <a:rPr lang="en-US" sz="2000" b="1"/>
              <a:t>GI syndromes ?</a:t>
            </a:r>
            <a:endParaRPr lang="en-US" sz="2000" b="1" dirty="0"/>
          </a:p>
          <a:p>
            <a:pPr>
              <a:buFont typeface="Wingdings" panose="05000000000000000000" pitchFamily="2" charset="2"/>
              <a:buChar char="Ø"/>
            </a:pPr>
            <a:r>
              <a:rPr lang="en-US" sz="2000" b="1" dirty="0"/>
              <a:t>How can approach to a patient suspected to have IBS ?</a:t>
            </a:r>
          </a:p>
        </p:txBody>
      </p:sp>
    </p:spTree>
    <p:extLst>
      <p:ext uri="{BB962C8B-B14F-4D97-AF65-F5344CB8AC3E}">
        <p14:creationId xmlns:p14="http://schemas.microsoft.com/office/powerpoint/2010/main" val="35263304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067800" cy="6705600"/>
          </a:xfrm>
        </p:spPr>
        <p:txBody>
          <a:bodyPr>
            <a:normAutofit/>
          </a:bodyPr>
          <a:lstStyle/>
          <a:p>
            <a:pPr>
              <a:buFont typeface="Wingdings" panose="05000000000000000000" pitchFamily="2" charset="2"/>
              <a:buChar char="q"/>
            </a:pPr>
            <a:endParaRPr lang="en-US" sz="1800" dirty="0"/>
          </a:p>
          <a:p>
            <a:pPr>
              <a:buFont typeface="Wingdings" panose="05000000000000000000" pitchFamily="2" charset="2"/>
              <a:buChar char="q"/>
            </a:pPr>
            <a:r>
              <a:rPr lang="en-US" sz="1800" dirty="0"/>
              <a:t>Patients with intractable symptoms sometimes benefit from several months of therapy with a tricyclic antidepressant, such as amitriptyline or imipramine (10–25 mg orally at night).</a:t>
            </a:r>
          </a:p>
          <a:p>
            <a:pPr marL="0" indent="0">
              <a:buNone/>
            </a:pPr>
            <a:endParaRPr lang="en-US" sz="1800" dirty="0"/>
          </a:p>
          <a:p>
            <a:pPr marL="0" indent="0">
              <a:buNone/>
            </a:pPr>
            <a:r>
              <a:rPr lang="en-US" sz="1800" dirty="0"/>
              <a:t>Side-effects include dry mouth and drowsiness but these are usually mild and the drug is generally well tolerated. It may act by reducing visceral sensation and by altering gastrointestinal motility. </a:t>
            </a:r>
          </a:p>
          <a:p>
            <a:pPr marL="0" indent="0">
              <a:buNone/>
            </a:pPr>
            <a:endParaRPr lang="en-US" sz="1800" dirty="0"/>
          </a:p>
          <a:p>
            <a:pPr>
              <a:buFont typeface="Wingdings" panose="05000000000000000000" pitchFamily="2" charset="2"/>
              <a:buChar char="q"/>
            </a:pPr>
            <a:r>
              <a:rPr lang="en-US" sz="1800" dirty="0"/>
              <a:t>Anxiety and affective disorders may also require specific treatment.</a:t>
            </a:r>
          </a:p>
          <a:p>
            <a:pPr marL="0" indent="0">
              <a:buNone/>
            </a:pPr>
            <a:endParaRPr lang="en-US" sz="1800" dirty="0"/>
          </a:p>
          <a:p>
            <a:pPr>
              <a:buFont typeface="Wingdings" panose="05000000000000000000" pitchFamily="2" charset="2"/>
              <a:buChar char="q"/>
            </a:pPr>
            <a:r>
              <a:rPr lang="en-US" sz="1800" dirty="0"/>
              <a:t> The 5-HT4 agonist prucalopride, the guanylate cyclase-C receptor agonist linaclotide, and chloride channel activators, such as lubiprostone, can be effective in constipation predominant IBS.</a:t>
            </a:r>
          </a:p>
          <a:p>
            <a:pPr marL="0" indent="0">
              <a:buNone/>
            </a:pPr>
            <a:endParaRPr lang="en-US" sz="1800" dirty="0"/>
          </a:p>
          <a:p>
            <a:pPr>
              <a:buFont typeface="Wingdings" panose="05000000000000000000" pitchFamily="2" charset="2"/>
              <a:buChar char="q"/>
            </a:pPr>
            <a:r>
              <a:rPr lang="en-US" sz="1800" dirty="0"/>
              <a:t>Trials of anti-inflammatory agents, such as ketotifen or mesalazine, and the antibiotic rifaximin may be considered </a:t>
            </a:r>
          </a:p>
        </p:txBody>
      </p:sp>
    </p:spTree>
    <p:extLst>
      <p:ext uri="{BB962C8B-B14F-4D97-AF65-F5344CB8AC3E}">
        <p14:creationId xmlns:p14="http://schemas.microsoft.com/office/powerpoint/2010/main" val="11015114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638800"/>
          </a:xfrm>
        </p:spPr>
        <p:txBody>
          <a:bodyPr/>
          <a:lstStyle/>
          <a:p>
            <a:pPr marL="0" lvl="0" indent="0">
              <a:lnSpc>
                <a:spcPct val="90000"/>
              </a:lnSpc>
              <a:spcBef>
                <a:spcPts val="1000"/>
              </a:spcBef>
              <a:buNone/>
            </a:pPr>
            <a:endParaRPr lang="en-US" sz="2800" dirty="0">
              <a:solidFill>
                <a:prstClr val="black"/>
              </a:solidFill>
            </a:endParaRPr>
          </a:p>
          <a:p>
            <a:pPr marL="0" indent="0">
              <a:buNone/>
            </a:pPr>
            <a:endParaRPr lang="en-US" dirty="0"/>
          </a:p>
        </p:txBody>
      </p:sp>
      <p:sp>
        <p:nvSpPr>
          <p:cNvPr id="6" name="Rectangle 5"/>
          <p:cNvSpPr/>
          <p:nvPr/>
        </p:nvSpPr>
        <p:spPr>
          <a:xfrm>
            <a:off x="0" y="1305342"/>
            <a:ext cx="9144000" cy="5355312"/>
          </a:xfrm>
          <a:prstGeom prst="rect">
            <a:avLst/>
          </a:prstGeom>
        </p:spPr>
        <p:txBody>
          <a:bodyPr wrap="square">
            <a:spAutoFit/>
          </a:bodyPr>
          <a:lstStyle/>
          <a:p>
            <a:r>
              <a:rPr lang="en-US" dirty="0"/>
              <a:t>Psychological interventions, such as cognitive behavioural therapy, relaxation and gut-directed hypnotherapy, should be reserved for the most difficult cases. </a:t>
            </a:r>
          </a:p>
          <a:p>
            <a:endParaRPr lang="en-US" dirty="0"/>
          </a:p>
          <a:p>
            <a:endParaRPr lang="en-US" dirty="0"/>
          </a:p>
          <a:p>
            <a:r>
              <a:rPr lang="en-US" dirty="0"/>
              <a:t>A range of complementary and alternative therapies exist; most lack a good evidence base but are popular and help some patients .</a:t>
            </a:r>
          </a:p>
          <a:p>
            <a:endParaRPr lang="en-US" dirty="0"/>
          </a:p>
          <a:p>
            <a:endParaRPr lang="en-US" dirty="0"/>
          </a:p>
          <a:p>
            <a:r>
              <a:rPr lang="en-US" dirty="0"/>
              <a:t>Most patients have a relapsing and remitting course. </a:t>
            </a:r>
          </a:p>
          <a:p>
            <a:endParaRPr lang="en-US" dirty="0"/>
          </a:p>
          <a:p>
            <a:endParaRPr lang="en-US" dirty="0"/>
          </a:p>
          <a:p>
            <a:r>
              <a:rPr lang="en-US" dirty="0"/>
              <a:t>Exacerbations often follow stressful life events, occupational dissatisfaction and difficulties with interpersonal relationships.</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620215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447800"/>
            <a:ext cx="8686800" cy="1752600"/>
          </a:xfrm>
        </p:spPr>
        <p:txBody>
          <a:bodyPr/>
          <a:lstStyle/>
          <a:p>
            <a:r>
              <a:rPr lang="en-US" b="1" i="1" dirty="0">
                <a:solidFill>
                  <a:srgbClr val="FF0000"/>
                </a:solidFill>
              </a:rPr>
              <a:t>THANKS</a:t>
            </a:r>
          </a:p>
        </p:txBody>
      </p:sp>
    </p:spTree>
    <p:extLst>
      <p:ext uri="{BB962C8B-B14F-4D97-AF65-F5344CB8AC3E}">
        <p14:creationId xmlns:p14="http://schemas.microsoft.com/office/powerpoint/2010/main" val="3046417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D3DC53-EFF8-AEB9-4D19-FA5F08CFB256}"/>
              </a:ext>
            </a:extLst>
          </p:cNvPr>
          <p:cNvSpPr>
            <a:spLocks noGrp="1"/>
          </p:cNvSpPr>
          <p:nvPr>
            <p:ph idx="1"/>
          </p:nvPr>
        </p:nvSpPr>
        <p:spPr>
          <a:xfrm>
            <a:off x="457200" y="381000"/>
            <a:ext cx="8229600" cy="5745163"/>
          </a:xfrm>
        </p:spPr>
        <p:txBody>
          <a:bodyPr>
            <a:normAutofit/>
          </a:bodyPr>
          <a:lstStyle/>
          <a:p>
            <a:pPr marL="0" indent="0">
              <a:buNone/>
            </a:pPr>
            <a:r>
              <a:rPr lang="en-US" sz="2000" dirty="0">
                <a:latin typeface="Cambria" panose="02040503050406030204" pitchFamily="18" charset="0"/>
                <a:ea typeface="Cambria" panose="02040503050406030204" pitchFamily="18" charset="0"/>
              </a:rPr>
              <a:t>30 year old female patient with history of depression presented with 6 months history of recurrent abdominal pain , pain relief on defecation associated with change in form and stool frequency , no nocturnal symptoms, no wt. Loss , the examination is non remarkable </a:t>
            </a:r>
          </a:p>
          <a:p>
            <a:pPr marL="0" indent="0">
              <a:buNone/>
            </a:pPr>
            <a:r>
              <a:rPr lang="en-US" sz="2000" dirty="0">
                <a:latin typeface="Cambria" panose="02040503050406030204" pitchFamily="18" charset="0"/>
                <a:ea typeface="Cambria" panose="02040503050406030204" pitchFamily="18" charset="0"/>
              </a:rPr>
              <a:t>What is the most cause of her current complain ?</a:t>
            </a:r>
          </a:p>
          <a:p>
            <a:pPr marL="457200" indent="-457200">
              <a:buAutoNum type="alphaUcPeriod"/>
            </a:pPr>
            <a:r>
              <a:rPr lang="en-US" sz="2000" dirty="0">
                <a:latin typeface="Cambria" panose="02040503050406030204" pitchFamily="18" charset="0"/>
                <a:ea typeface="Cambria" panose="02040503050406030204" pitchFamily="18" charset="0"/>
              </a:rPr>
              <a:t>COELIAC DISEASE </a:t>
            </a:r>
          </a:p>
          <a:p>
            <a:pPr marL="457200" indent="-457200">
              <a:buAutoNum type="alphaUcPeriod"/>
            </a:pPr>
            <a:r>
              <a:rPr lang="en-US" sz="2000" dirty="0">
                <a:latin typeface="Cambria" panose="02040503050406030204" pitchFamily="18" charset="0"/>
                <a:ea typeface="Cambria" panose="02040503050406030204" pitchFamily="18" charset="0"/>
              </a:rPr>
              <a:t>IRRITABLE BOWEL SYNDROME</a:t>
            </a:r>
          </a:p>
          <a:p>
            <a:pPr marL="457200" indent="-457200">
              <a:buAutoNum type="alphaUcPeriod"/>
            </a:pPr>
            <a:r>
              <a:rPr lang="en-US" sz="2000" dirty="0">
                <a:latin typeface="Cambria" panose="02040503050406030204" pitchFamily="18" charset="0"/>
                <a:ea typeface="Cambria" panose="02040503050406030204" pitchFamily="18" charset="0"/>
              </a:rPr>
              <a:t>ULCERATIVE COLITIS</a:t>
            </a:r>
          </a:p>
          <a:p>
            <a:pPr marL="457200" indent="-457200">
              <a:buAutoNum type="alphaUcPeriod"/>
            </a:pPr>
            <a:r>
              <a:rPr lang="en-US" sz="2000" dirty="0">
                <a:latin typeface="Cambria" panose="02040503050406030204" pitchFamily="18" charset="0"/>
                <a:ea typeface="Cambria" panose="02040503050406030204" pitchFamily="18" charset="0"/>
              </a:rPr>
              <a:t>CROHN DISEASE</a:t>
            </a:r>
          </a:p>
          <a:p>
            <a:pPr marL="457200" indent="-457200">
              <a:buAutoNum type="alphaUcPeriod"/>
            </a:pPr>
            <a:r>
              <a:rPr lang="en-US" sz="2000" dirty="0">
                <a:latin typeface="Cambria" panose="02040503050406030204" pitchFamily="18" charset="0"/>
                <a:ea typeface="Cambria" panose="02040503050406030204" pitchFamily="18" charset="0"/>
              </a:rPr>
              <a:t>CHRONIC PANCREATITIS</a:t>
            </a:r>
          </a:p>
        </p:txBody>
      </p:sp>
    </p:spTree>
    <p:extLst>
      <p:ext uri="{BB962C8B-B14F-4D97-AF65-F5344CB8AC3E}">
        <p14:creationId xmlns:p14="http://schemas.microsoft.com/office/powerpoint/2010/main" val="1146005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68B03A-6AE0-79B3-7E81-C36FCDCCBE4A}"/>
              </a:ext>
            </a:extLst>
          </p:cNvPr>
          <p:cNvSpPr>
            <a:spLocks noGrp="1"/>
          </p:cNvSpPr>
          <p:nvPr>
            <p:ph idx="1"/>
          </p:nvPr>
        </p:nvSpPr>
        <p:spPr>
          <a:xfrm>
            <a:off x="152400" y="228600"/>
            <a:ext cx="8839200" cy="6324600"/>
          </a:xfrm>
        </p:spPr>
        <p:txBody>
          <a:bodyPr>
            <a:normAutofit fontScale="32500" lnSpcReduction="20000"/>
          </a:bodyPr>
          <a:lstStyle/>
          <a:p>
            <a:pPr marL="0" marR="0" indent="0">
              <a:lnSpc>
                <a:spcPct val="115000"/>
              </a:lnSpc>
              <a:spcBef>
                <a:spcPts val="0"/>
              </a:spcBef>
              <a:spcAft>
                <a:spcPts val="1000"/>
              </a:spcAft>
              <a:buNone/>
            </a:pPr>
            <a:r>
              <a:rPr lang="en-US" sz="6200" dirty="0">
                <a:effectLst/>
                <a:latin typeface="Cambria" panose="02040503050406030204" pitchFamily="18" charset="0"/>
                <a:ea typeface="Cambria" panose="02040503050406030204" pitchFamily="18" charset="0"/>
                <a:cs typeface="Arial" panose="020B0604020202020204" pitchFamily="34" charset="0"/>
              </a:rPr>
              <a:t>55 year old male patient presented with six months history of nonspecific abdominal pain that relief with defecation associated with altered bowel habit between hard and loss stool during that period, there is no bleeding per rectum , no fever, no weight loss, the patient undergo investigation that reveal the following:</a:t>
            </a:r>
          </a:p>
          <a:p>
            <a:pPr marL="0" marR="0">
              <a:lnSpc>
                <a:spcPct val="115000"/>
              </a:lnSpc>
              <a:spcBef>
                <a:spcPts val="0"/>
              </a:spcBef>
              <a:spcAft>
                <a:spcPts val="1000"/>
              </a:spcAft>
            </a:pPr>
            <a:r>
              <a:rPr lang="en-US" sz="6200" dirty="0">
                <a:effectLst/>
                <a:latin typeface="Cambria" panose="02040503050406030204" pitchFamily="18" charset="0"/>
                <a:ea typeface="Cambria" panose="02040503050406030204" pitchFamily="18" charset="0"/>
                <a:cs typeface="Arial" panose="020B0604020202020204" pitchFamily="34" charset="0"/>
              </a:rPr>
              <a:t>Hb%=9.9g/dl</a:t>
            </a:r>
          </a:p>
          <a:p>
            <a:pPr marL="0" marR="0">
              <a:lnSpc>
                <a:spcPct val="115000"/>
              </a:lnSpc>
              <a:spcBef>
                <a:spcPts val="0"/>
              </a:spcBef>
              <a:spcAft>
                <a:spcPts val="1000"/>
              </a:spcAft>
            </a:pPr>
            <a:r>
              <a:rPr lang="en-US" sz="6200" dirty="0">
                <a:effectLst/>
                <a:latin typeface="Cambria" panose="02040503050406030204" pitchFamily="18" charset="0"/>
                <a:ea typeface="Cambria" panose="02040503050406030204" pitchFamily="18" charset="0"/>
                <a:cs typeface="Arial" panose="020B0604020202020204" pitchFamily="34" charset="0"/>
              </a:rPr>
              <a:t>ESR=60</a:t>
            </a:r>
          </a:p>
          <a:p>
            <a:pPr marL="0" marR="0">
              <a:lnSpc>
                <a:spcPct val="115000"/>
              </a:lnSpc>
              <a:spcBef>
                <a:spcPts val="0"/>
              </a:spcBef>
              <a:spcAft>
                <a:spcPts val="1000"/>
              </a:spcAft>
            </a:pPr>
            <a:r>
              <a:rPr lang="en-US" sz="6200" dirty="0">
                <a:effectLst/>
                <a:latin typeface="Cambria" panose="02040503050406030204" pitchFamily="18" charset="0"/>
                <a:ea typeface="Cambria" panose="02040503050406030204" pitchFamily="18" charset="0"/>
                <a:cs typeface="Arial" panose="020B0604020202020204" pitchFamily="34" charset="0"/>
              </a:rPr>
              <a:t>WBC=7000</a:t>
            </a:r>
          </a:p>
          <a:p>
            <a:pPr marL="0" marR="0">
              <a:lnSpc>
                <a:spcPct val="115000"/>
              </a:lnSpc>
              <a:spcBef>
                <a:spcPts val="0"/>
              </a:spcBef>
              <a:spcAft>
                <a:spcPts val="1000"/>
              </a:spcAft>
            </a:pPr>
            <a:r>
              <a:rPr lang="en-US" sz="6200" dirty="0">
                <a:effectLst/>
                <a:latin typeface="Cambria" panose="02040503050406030204" pitchFamily="18" charset="0"/>
                <a:ea typeface="Cambria" panose="02040503050406030204" pitchFamily="18" charset="0"/>
                <a:cs typeface="Arial" panose="020B0604020202020204" pitchFamily="34" charset="0"/>
              </a:rPr>
              <a:t>Platelets=250000/ml</a:t>
            </a:r>
          </a:p>
          <a:p>
            <a:pPr marL="0" marR="0">
              <a:lnSpc>
                <a:spcPct val="115000"/>
              </a:lnSpc>
              <a:spcBef>
                <a:spcPts val="0"/>
              </a:spcBef>
              <a:spcAft>
                <a:spcPts val="1000"/>
              </a:spcAft>
            </a:pPr>
            <a:r>
              <a:rPr lang="en-US" sz="6200" dirty="0">
                <a:effectLst/>
                <a:latin typeface="Cambria" panose="02040503050406030204" pitchFamily="18" charset="0"/>
                <a:ea typeface="Cambria" panose="02040503050406030204" pitchFamily="18" charset="0"/>
                <a:cs typeface="Arial" panose="020B0604020202020204" pitchFamily="34" charset="0"/>
              </a:rPr>
              <a:t>TSH =1.9Mmol/L (N=0.5-5Mmol/L)</a:t>
            </a:r>
          </a:p>
          <a:p>
            <a:pPr marL="0" marR="0" indent="0">
              <a:lnSpc>
                <a:spcPct val="115000"/>
              </a:lnSpc>
              <a:spcBef>
                <a:spcPts val="0"/>
              </a:spcBef>
              <a:spcAft>
                <a:spcPts val="1000"/>
              </a:spcAft>
              <a:buNone/>
            </a:pPr>
            <a:r>
              <a:rPr lang="en-US" sz="6200" dirty="0">
                <a:effectLst/>
                <a:latin typeface="Cambria" panose="02040503050406030204" pitchFamily="18" charset="0"/>
                <a:ea typeface="Cambria" panose="02040503050406030204" pitchFamily="18" charset="0"/>
                <a:cs typeface="Arial" panose="020B0604020202020204" pitchFamily="34" charset="0"/>
              </a:rPr>
              <a:t>What is the best next step?</a:t>
            </a:r>
          </a:p>
          <a:p>
            <a:pPr marL="0" marR="0">
              <a:lnSpc>
                <a:spcPct val="115000"/>
              </a:lnSpc>
              <a:spcBef>
                <a:spcPts val="0"/>
              </a:spcBef>
              <a:spcAft>
                <a:spcPts val="1000"/>
              </a:spcAft>
            </a:pPr>
            <a:r>
              <a:rPr lang="en-US" sz="6200" dirty="0">
                <a:effectLst/>
                <a:latin typeface="Cambria" panose="02040503050406030204" pitchFamily="18" charset="0"/>
                <a:ea typeface="Cambria" panose="02040503050406030204" pitchFamily="18" charset="0"/>
                <a:cs typeface="Arial" panose="020B0604020202020204" pitchFamily="34" charset="0"/>
              </a:rPr>
              <a:t>A. Initiate treatment with antispasmodic drugs</a:t>
            </a:r>
          </a:p>
          <a:p>
            <a:pPr marL="0" marR="0">
              <a:lnSpc>
                <a:spcPct val="115000"/>
              </a:lnSpc>
              <a:spcBef>
                <a:spcPts val="0"/>
              </a:spcBef>
              <a:spcAft>
                <a:spcPts val="1000"/>
              </a:spcAft>
            </a:pPr>
            <a:r>
              <a:rPr lang="en-US" sz="6200" dirty="0">
                <a:effectLst/>
                <a:latin typeface="Cambria" panose="02040503050406030204" pitchFamily="18" charset="0"/>
                <a:ea typeface="Cambria" panose="02040503050406030204" pitchFamily="18" charset="0"/>
                <a:cs typeface="Arial" panose="020B0604020202020204" pitchFamily="34" charset="0"/>
              </a:rPr>
              <a:t>B. Initiate treatment with tricyclic antidepressant</a:t>
            </a:r>
          </a:p>
          <a:p>
            <a:pPr marL="0" marR="0">
              <a:lnSpc>
                <a:spcPct val="115000"/>
              </a:lnSpc>
              <a:spcBef>
                <a:spcPts val="0"/>
              </a:spcBef>
              <a:spcAft>
                <a:spcPts val="1000"/>
              </a:spcAft>
            </a:pPr>
            <a:r>
              <a:rPr lang="en-US" sz="6200" dirty="0">
                <a:effectLst/>
                <a:latin typeface="Cambria" panose="02040503050406030204" pitchFamily="18" charset="0"/>
                <a:ea typeface="Cambria" panose="02040503050406030204" pitchFamily="18" charset="0"/>
                <a:cs typeface="Arial" panose="020B0604020202020204" pitchFamily="34" charset="0"/>
              </a:rPr>
              <a:t>C. Send the patient for lower endoscopy</a:t>
            </a:r>
          </a:p>
          <a:p>
            <a:pPr marL="0" marR="0">
              <a:lnSpc>
                <a:spcPct val="115000"/>
              </a:lnSpc>
              <a:spcBef>
                <a:spcPts val="0"/>
              </a:spcBef>
              <a:spcAft>
                <a:spcPts val="1000"/>
              </a:spcAft>
            </a:pPr>
            <a:r>
              <a:rPr lang="en-US" sz="6200" dirty="0">
                <a:effectLst/>
                <a:latin typeface="Cambria" panose="02040503050406030204" pitchFamily="18" charset="0"/>
                <a:ea typeface="Cambria" panose="02040503050406030204" pitchFamily="18" charset="0"/>
                <a:cs typeface="Arial" panose="020B0604020202020204" pitchFamily="34" charset="0"/>
              </a:rPr>
              <a:t>D. Initiate dietary modification</a:t>
            </a:r>
          </a:p>
          <a:p>
            <a:pPr marL="0" marR="0">
              <a:lnSpc>
                <a:spcPct val="115000"/>
              </a:lnSpc>
              <a:spcBef>
                <a:spcPts val="0"/>
              </a:spcBef>
              <a:spcAft>
                <a:spcPts val="1000"/>
              </a:spcAft>
            </a:pPr>
            <a:r>
              <a:rPr lang="en-US" sz="6200" dirty="0">
                <a:effectLst/>
                <a:latin typeface="Cambria" panose="02040503050406030204" pitchFamily="18" charset="0"/>
                <a:ea typeface="Cambria" panose="02040503050406030204" pitchFamily="18" charset="0"/>
                <a:cs typeface="Arial" panose="020B0604020202020204" pitchFamily="34" charset="0"/>
              </a:rPr>
              <a:t>E. refer for cognitive behavioral therapy</a:t>
            </a:r>
          </a:p>
          <a:p>
            <a:pPr marL="0" indent="0">
              <a:buNone/>
            </a:pPr>
            <a:endParaRPr lang="en-US"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918531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325742-7A6D-C366-33A2-01C1BA74D04E}"/>
              </a:ext>
            </a:extLst>
          </p:cNvPr>
          <p:cNvSpPr>
            <a:spLocks noGrp="1"/>
          </p:cNvSpPr>
          <p:nvPr>
            <p:ph idx="1"/>
          </p:nvPr>
        </p:nvSpPr>
        <p:spPr>
          <a:xfrm>
            <a:off x="457200" y="533400"/>
            <a:ext cx="8229600" cy="5592763"/>
          </a:xfrm>
        </p:spPr>
        <p:txBody>
          <a:bodyPr>
            <a:normAutofit/>
          </a:bodyPr>
          <a:lstStyle/>
          <a:p>
            <a:r>
              <a:rPr lang="en-US" sz="1800" dirty="0">
                <a:latin typeface="Cambria" panose="02040503050406030204" pitchFamily="18" charset="0"/>
                <a:ea typeface="Cambria" panose="02040503050406030204" pitchFamily="18" charset="0"/>
              </a:rPr>
              <a:t>A 30 year old woman has a diagnosis of diarrhoea-predominant IBS. Her symptoms are negatively impacting her ability to work in the local supermarket and she is avoiding social functions for fear of unpredictable onset of symptoms. She has tried a variety of dietary manipulations including a wheat-exclusion diet, a dairy-free diet and avoidance of caffeinated drinks, with no improvement of her symptoms. What is the next most appropriate treatment to consider? </a:t>
            </a:r>
          </a:p>
          <a:p>
            <a:r>
              <a:rPr lang="en-US" sz="1800" dirty="0">
                <a:latin typeface="Cambria" panose="02040503050406030204" pitchFamily="18" charset="0"/>
                <a:ea typeface="Cambria" panose="02040503050406030204" pitchFamily="18" charset="0"/>
              </a:rPr>
              <a:t>A. 5-HT4 agonist, prucalopride </a:t>
            </a:r>
          </a:p>
          <a:p>
            <a:r>
              <a:rPr lang="en-US" sz="1800" dirty="0">
                <a:latin typeface="Cambria" panose="02040503050406030204" pitchFamily="18" charset="0"/>
                <a:ea typeface="Cambria" panose="02040503050406030204" pitchFamily="18" charset="0"/>
              </a:rPr>
              <a:t>B. Nocturnal small-dose diazepam </a:t>
            </a:r>
          </a:p>
          <a:p>
            <a:r>
              <a:rPr lang="en-US" sz="1800" dirty="0">
                <a:latin typeface="Cambria" panose="02040503050406030204" pitchFamily="18" charset="0"/>
                <a:ea typeface="Cambria" panose="02040503050406030204" pitchFamily="18" charset="0"/>
              </a:rPr>
              <a:t>C. Peppermint capsule </a:t>
            </a:r>
          </a:p>
          <a:p>
            <a:r>
              <a:rPr lang="en-US" sz="1800" dirty="0">
                <a:latin typeface="Cambria" panose="02040503050406030204" pitchFamily="18" charset="0"/>
                <a:ea typeface="Cambria" panose="02040503050406030204" pitchFamily="18" charset="0"/>
              </a:rPr>
              <a:t>D. Probiotics </a:t>
            </a:r>
          </a:p>
          <a:p>
            <a:r>
              <a:rPr lang="en-US" sz="1800" dirty="0">
                <a:latin typeface="Cambria" panose="02040503050406030204" pitchFamily="18" charset="0"/>
                <a:ea typeface="Cambria" panose="02040503050406030204" pitchFamily="18" charset="0"/>
              </a:rPr>
              <a:t>E. Referral to dietician for consideration of a low-FODMAP (fermentable oligo-, di- and monosaccharides, and polyols) diet</a:t>
            </a:r>
          </a:p>
        </p:txBody>
      </p:sp>
    </p:spTree>
    <p:extLst>
      <p:ext uri="{BB962C8B-B14F-4D97-AF65-F5344CB8AC3E}">
        <p14:creationId xmlns:p14="http://schemas.microsoft.com/office/powerpoint/2010/main" val="3013469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989C59-3AFE-CC08-A927-B5AC793064B9}"/>
              </a:ext>
            </a:extLst>
          </p:cNvPr>
          <p:cNvSpPr>
            <a:spLocks noGrp="1"/>
          </p:cNvSpPr>
          <p:nvPr>
            <p:ph idx="1"/>
          </p:nvPr>
        </p:nvSpPr>
        <p:spPr>
          <a:xfrm>
            <a:off x="152400" y="533400"/>
            <a:ext cx="8534400" cy="5592763"/>
          </a:xfrm>
        </p:spPr>
        <p:txBody>
          <a:bodyPr>
            <a:normAutofit/>
          </a:bodyPr>
          <a:lstStyle/>
          <a:p>
            <a:pPr marL="0" marR="0">
              <a:lnSpc>
                <a:spcPct val="115000"/>
              </a:lnSpc>
              <a:spcBef>
                <a:spcPts val="0"/>
              </a:spcBef>
              <a:spcAft>
                <a:spcPts val="1000"/>
              </a:spcAft>
            </a:pPr>
            <a:r>
              <a:rPr lang="en-US" sz="1800" dirty="0">
                <a:effectLst/>
                <a:latin typeface="Cambria" panose="02040503050406030204" pitchFamily="18" charset="0"/>
                <a:ea typeface="Cambria" panose="02040503050406030204" pitchFamily="18" charset="0"/>
                <a:cs typeface="Arial" panose="020B0604020202020204" pitchFamily="34" charset="0"/>
              </a:rPr>
              <a:t>Regarding irritable bowel syndrome, all of the following support the diagnosis of IBS except?</a:t>
            </a:r>
          </a:p>
          <a:p>
            <a:pPr marL="0" marR="0">
              <a:lnSpc>
                <a:spcPct val="115000"/>
              </a:lnSpc>
              <a:spcBef>
                <a:spcPts val="0"/>
              </a:spcBef>
              <a:spcAft>
                <a:spcPts val="1000"/>
              </a:spcAft>
            </a:pPr>
            <a:r>
              <a:rPr lang="en-US" sz="1800" dirty="0">
                <a:effectLst/>
                <a:latin typeface="Cambria" panose="02040503050406030204" pitchFamily="18" charset="0"/>
                <a:ea typeface="Cambria" panose="02040503050406030204" pitchFamily="18" charset="0"/>
                <a:cs typeface="Arial" panose="020B0604020202020204" pitchFamily="34" charset="0"/>
              </a:rPr>
              <a:t>A. Absent of weight loss</a:t>
            </a:r>
          </a:p>
          <a:p>
            <a:pPr marL="0" marR="0">
              <a:lnSpc>
                <a:spcPct val="115000"/>
              </a:lnSpc>
              <a:spcBef>
                <a:spcPts val="0"/>
              </a:spcBef>
              <a:spcAft>
                <a:spcPts val="1000"/>
              </a:spcAft>
            </a:pPr>
            <a:r>
              <a:rPr lang="en-US" sz="1800" dirty="0">
                <a:effectLst/>
                <a:latin typeface="Cambria" panose="02040503050406030204" pitchFamily="18" charset="0"/>
                <a:ea typeface="Cambria" panose="02040503050406030204" pitchFamily="18" charset="0"/>
                <a:cs typeface="Arial" panose="020B0604020202020204" pitchFamily="34" charset="0"/>
              </a:rPr>
              <a:t>B. Abdominal pain relief by defecation</a:t>
            </a:r>
          </a:p>
          <a:p>
            <a:pPr marL="0" marR="0">
              <a:lnSpc>
                <a:spcPct val="115000"/>
              </a:lnSpc>
              <a:spcBef>
                <a:spcPts val="0"/>
              </a:spcBef>
              <a:spcAft>
                <a:spcPts val="1000"/>
              </a:spcAft>
            </a:pPr>
            <a:r>
              <a:rPr lang="en-US" sz="1800" dirty="0">
                <a:effectLst/>
                <a:latin typeface="Cambria" panose="02040503050406030204" pitchFamily="18" charset="0"/>
                <a:ea typeface="Cambria" panose="02040503050406030204" pitchFamily="18" charset="0"/>
                <a:cs typeface="Arial" panose="020B0604020202020204" pitchFamily="34" charset="0"/>
              </a:rPr>
              <a:t>C. Change in stool form </a:t>
            </a:r>
          </a:p>
          <a:p>
            <a:pPr marL="0" marR="0">
              <a:lnSpc>
                <a:spcPct val="115000"/>
              </a:lnSpc>
              <a:spcBef>
                <a:spcPts val="0"/>
              </a:spcBef>
              <a:spcAft>
                <a:spcPts val="1000"/>
              </a:spcAft>
            </a:pPr>
            <a:r>
              <a:rPr lang="en-US" sz="1800" dirty="0">
                <a:effectLst/>
                <a:latin typeface="Cambria" panose="02040503050406030204" pitchFamily="18" charset="0"/>
                <a:ea typeface="Cambria" panose="02040503050406030204" pitchFamily="18" charset="0"/>
                <a:cs typeface="Arial" panose="020B0604020202020204" pitchFamily="34" charset="0"/>
              </a:rPr>
              <a:t>D. High erythrocytes sedimentation rate (ESR)</a:t>
            </a:r>
          </a:p>
          <a:p>
            <a:pPr marL="0" marR="0">
              <a:lnSpc>
                <a:spcPct val="115000"/>
              </a:lnSpc>
              <a:spcBef>
                <a:spcPts val="0"/>
              </a:spcBef>
              <a:spcAft>
                <a:spcPts val="1000"/>
              </a:spcAft>
            </a:pPr>
            <a:r>
              <a:rPr lang="en-US" sz="1800" dirty="0">
                <a:effectLst/>
                <a:latin typeface="Cambria" panose="02040503050406030204" pitchFamily="18" charset="0"/>
                <a:ea typeface="Cambria" panose="02040503050406030204" pitchFamily="18" charset="0"/>
                <a:cs typeface="Arial" panose="020B0604020202020204" pitchFamily="34" charset="0"/>
              </a:rPr>
              <a:t>E. change in frequency of stool</a:t>
            </a:r>
          </a:p>
          <a:p>
            <a:pPr marL="0" indent="0">
              <a:buNone/>
            </a:pPr>
            <a:endParaRPr lang="en-US" sz="24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57194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6200" y="76200"/>
            <a:ext cx="9067800" cy="1325563"/>
          </a:xfrm>
          <a:prstGeom prst="rect">
            <a:avLst/>
          </a:prstGeom>
          <a:solidFill>
            <a:srgbClr val="5B9B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solidFill>
                  <a:sysClr val="windowText" lastClr="000000"/>
                </a:solidFill>
                <a:effectLst/>
                <a:uLnTx/>
                <a:uFillTx/>
                <a:latin typeface="Calibri Light"/>
                <a:ea typeface="+mj-ea"/>
                <a:cs typeface="+mj-cs"/>
              </a:rPr>
              <a:t>INTRODUCTION</a:t>
            </a:r>
          </a:p>
        </p:txBody>
      </p:sp>
      <p:sp>
        <p:nvSpPr>
          <p:cNvPr id="2" name="Content Placeholder 1"/>
          <p:cNvSpPr>
            <a:spLocks noGrp="1"/>
          </p:cNvSpPr>
          <p:nvPr>
            <p:ph idx="1"/>
          </p:nvPr>
        </p:nvSpPr>
        <p:spPr>
          <a:xfrm>
            <a:off x="76200" y="1600200"/>
            <a:ext cx="8991600" cy="5105400"/>
          </a:xfrm>
        </p:spPr>
        <p:txBody>
          <a:bodyPr>
            <a:normAutofit/>
          </a:bodyPr>
          <a:lstStyle/>
          <a:p>
            <a:pPr>
              <a:buFont typeface="Wingdings" panose="05000000000000000000" pitchFamily="2" charset="2"/>
              <a:buChar char="Ø"/>
            </a:pPr>
            <a:endParaRPr lang="en-US" sz="1800" b="1" dirty="0"/>
          </a:p>
          <a:p>
            <a:pPr>
              <a:buFont typeface="Wingdings" panose="05000000000000000000" pitchFamily="2" charset="2"/>
              <a:buChar char="Ø"/>
            </a:pPr>
            <a:r>
              <a:rPr lang="en-US" sz="1800" b="1" dirty="0"/>
              <a:t>characterised by recurrent abdominal pain in association with abnormal defecation in the absence of a structural abnormality of the gut.</a:t>
            </a:r>
          </a:p>
          <a:p>
            <a:pPr marL="0" indent="0">
              <a:buNone/>
            </a:pPr>
            <a:endParaRPr lang="en-US" sz="1800" b="1" dirty="0"/>
          </a:p>
          <a:p>
            <a:pPr>
              <a:buFont typeface="Wingdings" panose="05000000000000000000" pitchFamily="2" charset="2"/>
              <a:buChar char="Ø"/>
            </a:pPr>
            <a:r>
              <a:rPr lang="en-US" sz="1800" b="1" dirty="0"/>
              <a:t>About 10–15% of the population are affected at some time but only 10% of these consult their doctors because of symptoms.</a:t>
            </a:r>
          </a:p>
          <a:p>
            <a:pPr marL="0" indent="0">
              <a:buNone/>
            </a:pPr>
            <a:endParaRPr lang="en-US" sz="1800" b="1" dirty="0"/>
          </a:p>
          <a:p>
            <a:pPr>
              <a:buFont typeface="Wingdings" panose="05000000000000000000" pitchFamily="2" charset="2"/>
              <a:buChar char="Ø"/>
            </a:pPr>
            <a:r>
              <a:rPr lang="en-US" sz="1800" b="1" dirty="0"/>
              <a:t>the most common cause of gastrointestinal referral and accounts for frequent absenteeism from work and impaired quality of life.</a:t>
            </a:r>
          </a:p>
          <a:p>
            <a:pPr>
              <a:buFont typeface="Wingdings" panose="05000000000000000000" pitchFamily="2" charset="2"/>
              <a:buChar char="Ø"/>
            </a:pPr>
            <a:endParaRPr lang="en-US" sz="1800" b="1" dirty="0"/>
          </a:p>
          <a:p>
            <a:pPr>
              <a:buFont typeface="Wingdings" panose="05000000000000000000" pitchFamily="2" charset="2"/>
              <a:buChar char="Ø"/>
            </a:pPr>
            <a:r>
              <a:rPr lang="en-US" sz="1800" b="1" dirty="0"/>
              <a:t>Young women are affected 2–3 times more often than men.</a:t>
            </a:r>
          </a:p>
          <a:p>
            <a:pPr>
              <a:buFont typeface="Wingdings" panose="05000000000000000000" pitchFamily="2" charset="2"/>
              <a:buChar char="Ø"/>
            </a:pPr>
            <a:endParaRPr lang="en-US" sz="1800" b="1" dirty="0"/>
          </a:p>
          <a:p>
            <a:pPr>
              <a:buFont typeface="Wingdings" panose="05000000000000000000" pitchFamily="2" charset="2"/>
              <a:buChar char="Ø"/>
            </a:pPr>
            <a:r>
              <a:rPr lang="en-US" sz="1800" b="1" dirty="0"/>
              <a:t>Coexisting conditions, such as non-ulcer dyspepsia, chronic fatigue syndrome, dysmenorrhoea and fibromyalgia, are common.</a:t>
            </a:r>
          </a:p>
          <a:p>
            <a:pPr marL="0" indent="0">
              <a:buNone/>
            </a:pPr>
            <a:endParaRPr lang="en-US" sz="1800" b="1" dirty="0"/>
          </a:p>
          <a:p>
            <a:pPr>
              <a:buFont typeface="Wingdings" panose="05000000000000000000" pitchFamily="2" charset="2"/>
              <a:buChar char="Ø"/>
            </a:pPr>
            <a:r>
              <a:rPr lang="en-US" sz="1800" b="1" dirty="0"/>
              <a:t>sometimes associated with a history of physical or sexual abuse</a:t>
            </a:r>
          </a:p>
        </p:txBody>
      </p:sp>
    </p:spTree>
    <p:extLst>
      <p:ext uri="{BB962C8B-B14F-4D97-AF65-F5344CB8AC3E}">
        <p14:creationId xmlns:p14="http://schemas.microsoft.com/office/powerpoint/2010/main" val="394400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341438"/>
          </a:xfrm>
        </p:spPr>
        <p:txBody>
          <a:bodyPr/>
          <a:lstStyle/>
          <a:p>
            <a:endParaRPr lang="en-US" dirty="0"/>
          </a:p>
        </p:txBody>
      </p:sp>
      <p:sp>
        <p:nvSpPr>
          <p:cNvPr id="3" name="Content Placeholder 2"/>
          <p:cNvSpPr>
            <a:spLocks noGrp="1"/>
          </p:cNvSpPr>
          <p:nvPr>
            <p:ph idx="1"/>
          </p:nvPr>
        </p:nvSpPr>
        <p:spPr>
          <a:xfrm>
            <a:off x="0" y="1600200"/>
            <a:ext cx="9144000" cy="5257800"/>
          </a:xfrm>
        </p:spPr>
        <p:txBody>
          <a:bodyPr/>
          <a:lstStyle/>
          <a:p>
            <a:pPr marL="0" lvl="0" indent="0">
              <a:lnSpc>
                <a:spcPct val="90000"/>
              </a:lnSpc>
              <a:spcBef>
                <a:spcPts val="1000"/>
              </a:spcBef>
              <a:buNone/>
            </a:pPr>
            <a:endParaRPr lang="en-US" sz="2200" dirty="0">
              <a:solidFill>
                <a:prstClr val="black"/>
              </a:solidFill>
            </a:endParaRPr>
          </a:p>
          <a:p>
            <a:pPr marL="0" lvl="0" indent="0">
              <a:lnSpc>
                <a:spcPct val="90000"/>
              </a:lnSpc>
              <a:spcBef>
                <a:spcPts val="1000"/>
              </a:spcBef>
              <a:buNone/>
            </a:pPr>
            <a:endParaRPr lang="en-US" sz="2200" dirty="0">
              <a:solidFill>
                <a:prstClr val="black"/>
              </a:solidFill>
            </a:endParaRPr>
          </a:p>
          <a:p>
            <a:pPr marL="0" lvl="0" indent="0">
              <a:lnSpc>
                <a:spcPct val="90000"/>
              </a:lnSpc>
              <a:spcBef>
                <a:spcPts val="1000"/>
              </a:spcBef>
              <a:buNone/>
            </a:pPr>
            <a:endParaRPr lang="en-US" sz="1400" b="1" dirty="0">
              <a:solidFill>
                <a:prstClr val="black"/>
              </a:solidFill>
            </a:endParaRPr>
          </a:p>
          <a:p>
            <a:pPr marL="0" lvl="0" indent="0">
              <a:lnSpc>
                <a:spcPct val="90000"/>
              </a:lnSpc>
              <a:spcBef>
                <a:spcPts val="1000"/>
              </a:spcBef>
              <a:buNone/>
            </a:pPr>
            <a:endParaRPr lang="en-US" b="1" dirty="0"/>
          </a:p>
        </p:txBody>
      </p:sp>
      <p:sp>
        <p:nvSpPr>
          <p:cNvPr id="4" name="Title 3"/>
          <p:cNvSpPr txBox="1">
            <a:spLocks/>
          </p:cNvSpPr>
          <p:nvPr/>
        </p:nvSpPr>
        <p:spPr>
          <a:xfrm>
            <a:off x="0" y="76200"/>
            <a:ext cx="9144000" cy="1325563"/>
          </a:xfrm>
          <a:prstGeom prst="rect">
            <a:avLst/>
          </a:prstGeom>
          <a:solidFill>
            <a:srgbClr val="5B9BD5"/>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0" algn="ctr">
              <a:defRPr/>
            </a:pPr>
            <a:r>
              <a:rPr lang="en-US" b="1" dirty="0">
                <a:solidFill>
                  <a:sysClr val="windowText" lastClr="000000"/>
                </a:solidFill>
                <a:latin typeface="Calibri Light"/>
              </a:rPr>
              <a:t>Pathophysiology</a:t>
            </a:r>
            <a:endParaRPr kumimoji="0" lang="en-US" sz="4400" b="1" i="0" u="none" strike="noStrike" kern="1200" cap="none" spc="0" normalizeH="0" baseline="0" noProof="0" dirty="0">
              <a:ln>
                <a:noFill/>
              </a:ln>
              <a:solidFill>
                <a:sysClr val="windowText" lastClr="000000"/>
              </a:solidFill>
              <a:effectLst/>
              <a:uLnTx/>
              <a:uFillTx/>
              <a:latin typeface="Calibri Light"/>
              <a:ea typeface="+mj-ea"/>
              <a:cs typeface="+mj-cs"/>
            </a:endParaRPr>
          </a:p>
        </p:txBody>
      </p:sp>
      <p:sp>
        <p:nvSpPr>
          <p:cNvPr id="5" name="Rectangle 4"/>
          <p:cNvSpPr/>
          <p:nvPr/>
        </p:nvSpPr>
        <p:spPr>
          <a:xfrm>
            <a:off x="0" y="1524000"/>
            <a:ext cx="9144000" cy="5078313"/>
          </a:xfrm>
          <a:prstGeom prst="rect">
            <a:avLst/>
          </a:prstGeom>
        </p:spPr>
        <p:txBody>
          <a:bodyPr wrap="square">
            <a:spAutoFit/>
          </a:bodyPr>
          <a:lstStyle/>
          <a:p>
            <a:pPr marL="285750" indent="-285750">
              <a:buFont typeface="Wingdings" panose="05000000000000000000" pitchFamily="2" charset="2"/>
              <a:buChar char="Ø"/>
            </a:pPr>
            <a:endParaRPr lang="en-US" dirty="0"/>
          </a:p>
          <a:p>
            <a:pPr marL="285750" indent="-285750">
              <a:buFont typeface="Wingdings" panose="05000000000000000000" pitchFamily="2" charset="2"/>
              <a:buChar char="Ø"/>
            </a:pPr>
            <a:r>
              <a:rPr lang="en-US" dirty="0"/>
              <a:t>Incompletely understood</a:t>
            </a:r>
          </a:p>
          <a:p>
            <a:endParaRPr lang="en-US" dirty="0"/>
          </a:p>
          <a:p>
            <a:pPr marL="285750" indent="-285750">
              <a:buFont typeface="Wingdings" panose="05000000000000000000" pitchFamily="2" charset="2"/>
              <a:buChar char="Ø"/>
            </a:pPr>
            <a:r>
              <a:rPr lang="en-US" dirty="0"/>
              <a:t>Different factors play a role in the pathophysiology :</a:t>
            </a:r>
          </a:p>
          <a:p>
            <a:endParaRPr lang="en-US" dirty="0"/>
          </a:p>
          <a:p>
            <a:pPr marL="342900" indent="-342900">
              <a:buAutoNum type="arabicPeriod"/>
            </a:pPr>
            <a:r>
              <a:rPr lang="en-US" b="1" dirty="0">
                <a:solidFill>
                  <a:srgbClr val="FF0000"/>
                </a:solidFill>
              </a:rPr>
              <a:t>Behavioural and psychosocial factors:</a:t>
            </a:r>
          </a:p>
          <a:p>
            <a:endParaRPr lang="en-US" b="1" dirty="0">
              <a:solidFill>
                <a:srgbClr val="FF0000"/>
              </a:solidFill>
            </a:endParaRPr>
          </a:p>
          <a:p>
            <a:r>
              <a:rPr lang="en-US" b="1" dirty="0">
                <a:solidFill>
                  <a:srgbClr val="FF0000"/>
                </a:solidFill>
              </a:rPr>
              <a:t>Acute psychological stress and overt psychiatric disease are known to alter visceral perception and gastrointestinal motility.</a:t>
            </a:r>
          </a:p>
          <a:p>
            <a:endParaRPr lang="en-US" b="1" dirty="0">
              <a:solidFill>
                <a:srgbClr val="FF0000"/>
              </a:solidFill>
            </a:endParaRPr>
          </a:p>
          <a:p>
            <a:endParaRPr lang="en-US" b="1" dirty="0">
              <a:solidFill>
                <a:srgbClr val="FF0000"/>
              </a:solidFill>
            </a:endParaRPr>
          </a:p>
          <a:p>
            <a:pPr marL="285750" indent="-285750">
              <a:buFont typeface="Wingdings" panose="05000000000000000000" pitchFamily="2" charset="2"/>
              <a:buChar char="Ø"/>
            </a:pPr>
            <a:r>
              <a:rPr lang="en-US" b="1" dirty="0"/>
              <a:t>About 50% of patients referred to hospital have a psychiatric illness, such as anxiety, depression, somatisation and neurosis.</a:t>
            </a:r>
          </a:p>
          <a:p>
            <a:endParaRPr lang="en-US" b="1" dirty="0"/>
          </a:p>
          <a:p>
            <a:pPr marL="285750" indent="-285750">
              <a:buFont typeface="Wingdings" panose="05000000000000000000" pitchFamily="2" charset="2"/>
              <a:buChar char="Ø"/>
            </a:pPr>
            <a:r>
              <a:rPr lang="en-US" b="1" dirty="0"/>
              <a:t>Panic attacks are also common.</a:t>
            </a:r>
          </a:p>
          <a:p>
            <a:endParaRPr lang="en-US" b="1" dirty="0"/>
          </a:p>
          <a:p>
            <a:pPr marL="285750" indent="-285750">
              <a:buFont typeface="Wingdings" panose="05000000000000000000" pitchFamily="2" charset="2"/>
              <a:buChar char="Ø"/>
            </a:pPr>
            <a:r>
              <a:rPr lang="en-US" b="1" dirty="0"/>
              <a:t>Increased prevalence of abnormal illness behaviour, with frequent consultations for minor symptoms and reduced coping ability</a:t>
            </a:r>
          </a:p>
        </p:txBody>
      </p:sp>
    </p:spTree>
    <p:extLst>
      <p:ext uri="{BB962C8B-B14F-4D97-AF65-F5344CB8AC3E}">
        <p14:creationId xmlns:p14="http://schemas.microsoft.com/office/powerpoint/2010/main" val="2232608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52400"/>
            <a:ext cx="9144000" cy="5478423"/>
          </a:xfrm>
          <a:prstGeom prst="rect">
            <a:avLst/>
          </a:prstGeom>
        </p:spPr>
        <p:txBody>
          <a:bodyPr wrap="square">
            <a:spAutoFit/>
          </a:bodyPr>
          <a:lstStyle/>
          <a:p>
            <a:r>
              <a:rPr lang="en-US" sz="2000" b="1" dirty="0">
                <a:solidFill>
                  <a:srgbClr val="FF0000"/>
                </a:solidFill>
              </a:rPr>
              <a:t>2.Physiological factors:</a:t>
            </a:r>
          </a:p>
          <a:p>
            <a:endParaRPr lang="en-US" sz="2000" b="1" dirty="0">
              <a:solidFill>
                <a:srgbClr val="FF0000"/>
              </a:solidFill>
            </a:endParaRPr>
          </a:p>
          <a:p>
            <a:pPr marL="285750" indent="-285750">
              <a:buFont typeface="Wingdings" panose="05000000000000000000" pitchFamily="2" charset="2"/>
              <a:buChar char="Ø"/>
            </a:pPr>
            <a:r>
              <a:rPr lang="en-US" b="1" dirty="0"/>
              <a:t>IBS may be a serotoninergic (5-HT) disorder, as evidenced by relatively excessive release of 5-HT in diarrhoea-predominant IBS (D-IBS) and relative defciency with constipation-predominant IBS (C-IBS).</a:t>
            </a:r>
          </a:p>
          <a:p>
            <a:pPr marL="285750" indent="-285750">
              <a:buFont typeface="Wingdings" panose="05000000000000000000" pitchFamily="2" charset="2"/>
              <a:buChar char="Ø"/>
            </a:pPr>
            <a:endParaRPr lang="en-US" b="1" dirty="0"/>
          </a:p>
          <a:p>
            <a:pPr marL="285750" indent="-285750">
              <a:buFont typeface="Wingdings" panose="05000000000000000000" pitchFamily="2" charset="2"/>
              <a:buChar char="Ø"/>
            </a:pPr>
            <a:r>
              <a:rPr lang="en-US" b="1" dirty="0"/>
              <a:t> 5-HT3 receptor antagonists are effective in D-IBS, while 5-HT4 agonists improve bowel function in C-IBS.</a:t>
            </a:r>
          </a:p>
          <a:p>
            <a:pPr marL="285750" indent="-285750">
              <a:buFont typeface="Wingdings" panose="05000000000000000000" pitchFamily="2" charset="2"/>
              <a:buChar char="Ø"/>
            </a:pPr>
            <a:endParaRPr lang="en-US" b="1" dirty="0"/>
          </a:p>
          <a:p>
            <a:pPr marL="285750" indent="-285750">
              <a:buFont typeface="Wingdings" panose="05000000000000000000" pitchFamily="2" charset="2"/>
              <a:buChar char="Ø"/>
            </a:pPr>
            <a:r>
              <a:rPr lang="en-US" b="1" dirty="0"/>
              <a:t>IBS may represent a state of low-grade gut inﬂammation or immune activation, not detectable by tests, with raised numbers of mucosal mast cells that sensitise enteric neurons by releasing histamine and tryptase.</a:t>
            </a:r>
          </a:p>
          <a:p>
            <a:pPr marL="285750" indent="-285750">
              <a:buFont typeface="Wingdings" panose="05000000000000000000" pitchFamily="2" charset="2"/>
              <a:buChar char="Ø"/>
            </a:pPr>
            <a:endParaRPr lang="en-US" b="1" dirty="0"/>
          </a:p>
          <a:p>
            <a:pPr marL="285750" indent="-285750">
              <a:buFont typeface="Wingdings" panose="05000000000000000000" pitchFamily="2" charset="2"/>
              <a:buChar char="Ø"/>
            </a:pPr>
            <a:r>
              <a:rPr lang="en-US" b="1" dirty="0"/>
              <a:t> Immune activation may be associated with altered CNS processing of visceral pain signals.</a:t>
            </a:r>
          </a:p>
          <a:p>
            <a:pPr marL="285750" indent="-285750">
              <a:buFont typeface="Wingdings" panose="05000000000000000000" pitchFamily="2" charset="2"/>
              <a:buChar char="Ø"/>
            </a:pPr>
            <a:endParaRPr lang="en-US" b="1" dirty="0"/>
          </a:p>
          <a:p>
            <a:pPr marL="285750" indent="-285750">
              <a:buFont typeface="Wingdings" panose="05000000000000000000" pitchFamily="2" charset="2"/>
              <a:buChar char="Ø"/>
            </a:pPr>
            <a:r>
              <a:rPr lang="en-US" b="1" dirty="0"/>
              <a:t>This is more common in women and in D-IBS, and may be triggered by a prior episode of gastroenteritis with Salmonella or Campylobacter species. </a:t>
            </a:r>
          </a:p>
          <a:p>
            <a:endParaRPr lang="en-US" sz="2000" b="1" dirty="0">
              <a:solidFill>
                <a:srgbClr val="FF0000"/>
              </a:solidFill>
            </a:endParaRPr>
          </a:p>
          <a:p>
            <a:endParaRPr lang="en-US" sz="2000" b="1" dirty="0">
              <a:solidFill>
                <a:srgbClr val="FF0000"/>
              </a:solidFill>
            </a:endParaRPr>
          </a:p>
        </p:txBody>
      </p:sp>
    </p:spTree>
    <p:extLst>
      <p:ext uri="{BB962C8B-B14F-4D97-AF65-F5344CB8AC3E}">
        <p14:creationId xmlns:p14="http://schemas.microsoft.com/office/powerpoint/2010/main" val="419417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645</TotalTime>
  <Words>1733</Words>
  <Application>Microsoft Office PowerPoint</Application>
  <PresentationFormat>On-screen Show (4:3)</PresentationFormat>
  <Paragraphs>230</Paragraphs>
  <Slides>22</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Cambria</vt:lpstr>
      <vt:lpstr>Wingdings</vt:lpstr>
      <vt:lpstr>Office Theme</vt:lpstr>
      <vt:lpstr>Irritable bowel syndrome(IBS) </vt:lpstr>
      <vt:lpstr>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Diagnostic criteria for IBS</vt:lpstr>
      <vt:lpstr> Alarm features for IBS</vt:lpstr>
      <vt:lpstr>PowerPoint Presentation</vt:lpstr>
      <vt:lpstr>PowerPoint Presentation</vt:lpstr>
      <vt:lpstr>Management</vt:lpstr>
      <vt:lpstr>PowerPoint Presentation</vt:lpstr>
      <vt:lpstr>Management</vt:lpstr>
      <vt:lpstr>PowerPoint Presentation</vt:lpstr>
      <vt:lpstr>PowerPoint Presentation</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Salivary glands </dc:title>
  <dc:creator>Muntadher Abdulkareem</dc:creator>
  <cp:lastModifiedBy>Muntadher Abdulkareem</cp:lastModifiedBy>
  <cp:revision>94</cp:revision>
  <dcterms:created xsi:type="dcterms:W3CDTF">2021-01-19T19:37:22Z</dcterms:created>
  <dcterms:modified xsi:type="dcterms:W3CDTF">2023-11-16T05:42:24Z</dcterms:modified>
</cp:coreProperties>
</file>